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332" r:id="rId3"/>
    <p:sldId id="336" r:id="rId4"/>
    <p:sldId id="337" r:id="rId5"/>
    <p:sldId id="338" r:id="rId6"/>
    <p:sldId id="339" r:id="rId7"/>
    <p:sldId id="340" r:id="rId8"/>
    <p:sldId id="341" r:id="rId9"/>
    <p:sldId id="342" r:id="rId10"/>
    <p:sldId id="335" r:id="rId11"/>
    <p:sldId id="343" r:id="rId12"/>
    <p:sldId id="344" r:id="rId13"/>
    <p:sldId id="345" r:id="rId14"/>
    <p:sldId id="346" r:id="rId15"/>
    <p:sldId id="268" r:id="rId16"/>
    <p:sldId id="260" r:id="rId17"/>
    <p:sldId id="322" r:id="rId18"/>
    <p:sldId id="347" r:id="rId19"/>
    <p:sldId id="348" r:id="rId20"/>
    <p:sldId id="349" r:id="rId21"/>
    <p:sldId id="350" r:id="rId22"/>
    <p:sldId id="351" r:id="rId23"/>
    <p:sldId id="352" r:id="rId24"/>
    <p:sldId id="353" r:id="rId25"/>
    <p:sldId id="360" r:id="rId26"/>
    <p:sldId id="362" r:id="rId27"/>
    <p:sldId id="354" r:id="rId28"/>
    <p:sldId id="356" r:id="rId29"/>
    <p:sldId id="357"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0033"/>
    <a:srgbClr val="0000CC"/>
    <a:srgbClr val="00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87" autoAdjust="0"/>
    <p:restoredTop sz="62220" autoAdjust="0"/>
  </p:normalViewPr>
  <p:slideViewPr>
    <p:cSldViewPr snapToGrid="0">
      <p:cViewPr varScale="1">
        <p:scale>
          <a:sx n="70" d="100"/>
          <a:sy n="70" d="100"/>
        </p:scale>
        <p:origin x="206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2.png>
</file>

<file path=ppt/media/image13.png>
</file>

<file path=ppt/media/image14.jpeg>
</file>

<file path=ppt/media/image15.jpeg>
</file>

<file path=ppt/media/image16.png>
</file>

<file path=ppt/media/image18.jpeg>
</file>

<file path=ppt/media/image19.jpeg>
</file>

<file path=ppt/media/image2.jpeg>
</file>

<file path=ppt/media/image20.jpeg>
</file>

<file path=ppt/media/image21.png>
</file>

<file path=ppt/media/image22.jpeg>
</file>

<file path=ppt/media/image23.png>
</file>

<file path=ppt/media/image24.jpeg>
</file>

<file path=ppt/media/image25.jpeg>
</file>

<file path=ppt/media/image26.png>
</file>

<file path=ppt/media/image27.jpeg>
</file>

<file path=ppt/media/image28.jpeg>
</file>

<file path=ppt/media/image29.jpeg>
</file>

<file path=ppt/media/image3.png>
</file>

<file path=ppt/media/image30.jpeg>
</file>

<file path=ppt/media/image31.jpeg>
</file>

<file path=ppt/media/image32.jpeg>
</file>

<file path=ppt/media/image33.png>
</file>

<file path=ppt/media/image34.jpeg>
</file>

<file path=ppt/media/image35.jpeg>
</file>

<file path=ppt/media/image36.jpeg>
</file>

<file path=ppt/media/image37.png>
</file>

<file path=ppt/media/image38.jpg>
</file>

<file path=ppt/media/image39.jpeg>
</file>

<file path=ppt/media/image4.jpeg>
</file>

<file path=ppt/media/image40.jpeg>
</file>

<file path=ppt/media/image41.jpeg>
</file>

<file path=ppt/media/image42.jpeg>
</file>

<file path=ppt/media/image43.jpe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8B2D55-EE81-4E74-A521-B09DFDF98166}" type="datetimeFigureOut">
              <a:rPr lang="zh-CN" altLang="en-US" smtClean="0"/>
              <a:t>2024/5/29</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730DF5-6467-4088-9773-B6BE37AA3D21}" type="slidenum">
              <a:rPr lang="zh-CN" altLang="en-US" smtClean="0"/>
              <a:t>‹#›</a:t>
            </a:fld>
            <a:endParaRPr lang="zh-CN" altLang="en-US"/>
          </a:p>
        </p:txBody>
      </p:sp>
    </p:spTree>
    <p:extLst>
      <p:ext uri="{BB962C8B-B14F-4D97-AF65-F5344CB8AC3E}">
        <p14:creationId xmlns:p14="http://schemas.microsoft.com/office/powerpoint/2010/main" val="4757501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dirty="0">
                <a:solidFill>
                  <a:srgbClr val="666666"/>
                </a:solidFill>
                <a:effectLst/>
                <a:highlight>
                  <a:srgbClr val="FFFFFF"/>
                </a:highlight>
                <a:latin typeface="Microsoft Yahei" panose="020B0503020204020204" pitchFamily="34" charset="-122"/>
                <a:ea typeface="Microsoft Yahei" panose="020B0503020204020204" pitchFamily="34" charset="-122"/>
              </a:rPr>
              <a:t>吳應楓</a:t>
            </a:r>
            <a:r>
              <a:rPr lang="en-US" altLang="zh-CN" b="0" i="0" dirty="0">
                <a:solidFill>
                  <a:srgbClr val="666666"/>
                </a:solidFill>
                <a:effectLst/>
                <a:highlight>
                  <a:srgbClr val="FFFFFF"/>
                </a:highlight>
                <a:latin typeface="Microsoft Yahei" panose="020B0503020204020204" pitchFamily="34" charset="-122"/>
                <a:ea typeface="Microsoft Yahei" panose="020B0503020204020204" pitchFamily="34" charset="-122"/>
              </a:rPr>
              <a:t>Wu </a:t>
            </a:r>
            <a:r>
              <a:rPr lang="en-US" altLang="zh-CN" b="0" i="0" dirty="0" err="1">
                <a:solidFill>
                  <a:srgbClr val="666666"/>
                </a:solidFill>
                <a:effectLst/>
                <a:highlight>
                  <a:srgbClr val="FFFFFF"/>
                </a:highlight>
                <a:latin typeface="Microsoft Yahei" panose="020B0503020204020204" pitchFamily="34" charset="-122"/>
                <a:ea typeface="Microsoft Yahei" panose="020B0503020204020204" pitchFamily="34" charset="-122"/>
              </a:rPr>
              <a:t>Yingfeng</a:t>
            </a:r>
            <a:r>
              <a:rPr lang="zh-CN" altLang="en-US" b="0" i="0" dirty="0">
                <a:solidFill>
                  <a:srgbClr val="666666"/>
                </a:solidFill>
                <a:effectLst/>
                <a:highlight>
                  <a:srgbClr val="FFFFFF"/>
                </a:highlight>
                <a:latin typeface="Microsoft Yahei" panose="020B0503020204020204" pitchFamily="34" charset="-122"/>
                <a:ea typeface="Microsoft Yahei" panose="020B0503020204020204" pitchFamily="34" charset="-122"/>
              </a:rPr>
              <a:t>譯，</a:t>
            </a:r>
            <a:r>
              <a:rPr lang="en-US" altLang="zh-CN" b="0" i="0" dirty="0">
                <a:solidFill>
                  <a:srgbClr val="666666"/>
                </a:solidFill>
                <a:effectLst/>
                <a:highlight>
                  <a:srgbClr val="FFFFFF"/>
                </a:highlight>
                <a:latin typeface="Microsoft Yahei" panose="020B0503020204020204" pitchFamily="34" charset="-122"/>
                <a:ea typeface="Microsoft Yahei" panose="020B0503020204020204" pitchFamily="34" charset="-122"/>
              </a:rPr>
              <a:t>《</a:t>
            </a:r>
            <a:r>
              <a:rPr lang="zh-CN" altLang="en-US" b="0" i="0" dirty="0">
                <a:solidFill>
                  <a:srgbClr val="666666"/>
                </a:solidFill>
                <a:effectLst/>
                <a:highlight>
                  <a:srgbClr val="FFFFFF"/>
                </a:highlight>
                <a:latin typeface="Microsoft Yahei" panose="020B0503020204020204" pitchFamily="34" charset="-122"/>
                <a:ea typeface="Microsoft Yahei" panose="020B0503020204020204" pitchFamily="34" charset="-122"/>
              </a:rPr>
              <a:t>聖奧斯定懺悔錄</a:t>
            </a:r>
            <a:r>
              <a:rPr lang="en-US" altLang="zh-CN" b="0" i="0" dirty="0">
                <a:solidFill>
                  <a:srgbClr val="666666"/>
                </a:solidFill>
                <a:effectLst/>
                <a:highlight>
                  <a:srgbClr val="FFFFFF"/>
                </a:highlight>
                <a:latin typeface="Microsoft Yahei" panose="020B0503020204020204" pitchFamily="34" charset="-122"/>
                <a:ea typeface="Microsoft Yahei" panose="020B0503020204020204" pitchFamily="34" charset="-122"/>
              </a:rPr>
              <a:t>》Sheng </a:t>
            </a:r>
            <a:r>
              <a:rPr lang="en-US" altLang="zh-CN" b="0" i="0" dirty="0" err="1">
                <a:solidFill>
                  <a:srgbClr val="666666"/>
                </a:solidFill>
                <a:effectLst/>
                <a:highlight>
                  <a:srgbClr val="FFFFFF"/>
                </a:highlight>
                <a:latin typeface="Microsoft Yahei" panose="020B0503020204020204" pitchFamily="34" charset="-122"/>
                <a:ea typeface="Microsoft Yahei" panose="020B0503020204020204" pitchFamily="34" charset="-122"/>
              </a:rPr>
              <a:t>Aogusiding</a:t>
            </a:r>
            <a:r>
              <a:rPr lang="en-US" altLang="zh-CN" b="0" i="0" dirty="0">
                <a:solidFill>
                  <a:srgbClr val="666666"/>
                </a:solidFill>
                <a:effectLst/>
                <a:highlight>
                  <a:srgbClr val="FFFFFF"/>
                </a:highlight>
                <a:latin typeface="Microsoft Yahei" panose="020B0503020204020204" pitchFamily="34" charset="-122"/>
                <a:ea typeface="Microsoft Yahei" panose="020B0503020204020204" pitchFamily="34" charset="-122"/>
              </a:rPr>
              <a:t> </a:t>
            </a:r>
            <a:r>
              <a:rPr lang="en-US" altLang="zh-CN" b="0" i="0" dirty="0" err="1">
                <a:solidFill>
                  <a:srgbClr val="666666"/>
                </a:solidFill>
                <a:effectLst/>
                <a:highlight>
                  <a:srgbClr val="FFFFFF"/>
                </a:highlight>
                <a:latin typeface="Microsoft Yahei" panose="020B0503020204020204" pitchFamily="34" charset="-122"/>
                <a:ea typeface="Microsoft Yahei" panose="020B0503020204020204" pitchFamily="34" charset="-122"/>
              </a:rPr>
              <a:t>Chanhuilu</a:t>
            </a:r>
            <a:r>
              <a:rPr lang="en-US" altLang="zh-CN" b="0" i="0" dirty="0">
                <a:solidFill>
                  <a:srgbClr val="666666"/>
                </a:solidFill>
                <a:effectLst/>
                <a:highlight>
                  <a:srgbClr val="FFFFFF"/>
                </a:highlight>
                <a:latin typeface="Microsoft Yahei" panose="020B0503020204020204" pitchFamily="34" charset="-122"/>
                <a:ea typeface="Microsoft Yahei" panose="020B0503020204020204" pitchFamily="34" charset="-122"/>
              </a:rPr>
              <a:t> [Saint Augustine’s Confessions]</a:t>
            </a:r>
            <a:r>
              <a:rPr lang="zh-CN" altLang="en-US" b="0" i="0" dirty="0">
                <a:solidFill>
                  <a:srgbClr val="666666"/>
                </a:solidFill>
                <a:effectLst/>
                <a:highlight>
                  <a:srgbClr val="FFFFFF"/>
                </a:highlight>
                <a:latin typeface="Microsoft Yahei" panose="020B0503020204020204" pitchFamily="34" charset="-122"/>
                <a:ea typeface="Microsoft Yahei" panose="020B0503020204020204" pitchFamily="34" charset="-122"/>
              </a:rPr>
              <a:t>，上海土山灣印書館</a:t>
            </a:r>
            <a:r>
              <a:rPr lang="en-US" altLang="zh-CN" b="0" i="0" dirty="0">
                <a:solidFill>
                  <a:srgbClr val="666666"/>
                </a:solidFill>
                <a:effectLst/>
                <a:highlight>
                  <a:srgbClr val="FFFFFF"/>
                </a:highlight>
                <a:latin typeface="Microsoft Yahei" panose="020B0503020204020204" pitchFamily="34" charset="-122"/>
                <a:ea typeface="Microsoft Yahei" panose="020B0503020204020204" pitchFamily="34" charset="-122"/>
              </a:rPr>
              <a:t>[Shanghai Tou-Se-We Press]</a:t>
            </a:r>
            <a:r>
              <a:rPr lang="zh-CN" altLang="en-US" b="0" i="0" dirty="0">
                <a:solidFill>
                  <a:srgbClr val="666666"/>
                </a:solidFill>
                <a:effectLst/>
                <a:highlight>
                  <a:srgbClr val="FFFFFF"/>
                </a:highlight>
                <a:latin typeface="Microsoft Yahei" panose="020B0503020204020204" pitchFamily="34" charset="-122"/>
                <a:ea typeface="Microsoft Yahei" panose="020B0503020204020204" pitchFamily="34" charset="-122"/>
              </a:rPr>
              <a:t>，</a:t>
            </a:r>
            <a:r>
              <a:rPr lang="en-US" altLang="zh-CN" b="0" i="0" dirty="0">
                <a:solidFill>
                  <a:srgbClr val="666666"/>
                </a:solidFill>
                <a:effectLst/>
                <a:highlight>
                  <a:srgbClr val="FFFFFF"/>
                </a:highlight>
                <a:latin typeface="Microsoft Yahei" panose="020B0503020204020204" pitchFamily="34" charset="-122"/>
                <a:ea typeface="Microsoft Yahei" panose="020B0503020204020204" pitchFamily="34" charset="-122"/>
              </a:rPr>
              <a:t>1950</a:t>
            </a:r>
            <a:r>
              <a:rPr lang="zh-CN" altLang="en-US" b="0" i="0" dirty="0">
                <a:solidFill>
                  <a:srgbClr val="666666"/>
                </a:solidFill>
                <a:effectLst/>
                <a:highlight>
                  <a:srgbClr val="FFFFFF"/>
                </a:highlight>
                <a:latin typeface="Microsoft Yahei" panose="020B0503020204020204" pitchFamily="34" charset="-122"/>
                <a:ea typeface="Microsoft Yahei" panose="020B0503020204020204" pitchFamily="34" charset="-122"/>
              </a:rPr>
              <a:t>年。</a:t>
            </a:r>
            <a:endParaRPr lang="zh-CN" altLang="en-US" dirty="0"/>
          </a:p>
        </p:txBody>
      </p:sp>
      <p:sp>
        <p:nvSpPr>
          <p:cNvPr id="4" name="Slide Number Placeholder 3"/>
          <p:cNvSpPr>
            <a:spLocks noGrp="1"/>
          </p:cNvSpPr>
          <p:nvPr>
            <p:ph type="sldNum" sz="quarter" idx="5"/>
          </p:nvPr>
        </p:nvSpPr>
        <p:spPr/>
        <p:txBody>
          <a:bodyPr/>
          <a:lstStyle/>
          <a:p>
            <a:fld id="{8B730DF5-6467-4088-9773-B6BE37AA3D21}" type="slidenum">
              <a:rPr lang="zh-CN" altLang="en-US" smtClean="0"/>
              <a:t>7</a:t>
            </a:fld>
            <a:endParaRPr lang="zh-CN" altLang="en-US"/>
          </a:p>
        </p:txBody>
      </p:sp>
    </p:spTree>
    <p:extLst>
      <p:ext uri="{BB962C8B-B14F-4D97-AF65-F5344CB8AC3E}">
        <p14:creationId xmlns:p14="http://schemas.microsoft.com/office/powerpoint/2010/main" val="7597327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67E864-5282-4BA7-9D6A-36CCFA47130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A6CA47C-7DA1-4595-8CC0-862FB13381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F3120E15-FFC2-4E56-819A-1FAF33BF4626}"/>
              </a:ext>
            </a:extLst>
          </p:cNvPr>
          <p:cNvSpPr>
            <a:spLocks noGrp="1"/>
          </p:cNvSpPr>
          <p:nvPr>
            <p:ph type="dt" sz="half" idx="10"/>
          </p:nvPr>
        </p:nvSpPr>
        <p:spPr/>
        <p:txBody>
          <a:bodyPr/>
          <a:lstStyle/>
          <a:p>
            <a:fld id="{DB4921AF-72E8-4A7D-95A7-02D5E863B621}" type="datetimeFigureOut">
              <a:rPr lang="zh-CN" altLang="en-US" smtClean="0"/>
              <a:t>2024/5/29</a:t>
            </a:fld>
            <a:endParaRPr lang="zh-CN" altLang="en-US"/>
          </a:p>
        </p:txBody>
      </p:sp>
      <p:sp>
        <p:nvSpPr>
          <p:cNvPr id="5" name="页脚占位符 4">
            <a:extLst>
              <a:ext uri="{FF2B5EF4-FFF2-40B4-BE49-F238E27FC236}">
                <a16:creationId xmlns:a16="http://schemas.microsoft.com/office/drawing/2014/main" id="{2A513C8C-9BAE-49EF-99D0-08A20AC7707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B75BB14-AF2B-493E-BE6C-C95CF3F183B2}"/>
              </a:ext>
            </a:extLst>
          </p:cNvPr>
          <p:cNvSpPr>
            <a:spLocks noGrp="1"/>
          </p:cNvSpPr>
          <p:nvPr>
            <p:ph type="sldNum" sz="quarter" idx="12"/>
          </p:nvPr>
        </p:nvSpPr>
        <p:spPr/>
        <p:txBody>
          <a:body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8543999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4BE19D-5947-4BCA-9DC8-B91C9D2EA94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40C9AEE-0F98-46AA-AB75-B9A3DFB5B5A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639265A-5BA0-4B3B-9780-2646938971EE}"/>
              </a:ext>
            </a:extLst>
          </p:cNvPr>
          <p:cNvSpPr>
            <a:spLocks noGrp="1"/>
          </p:cNvSpPr>
          <p:nvPr>
            <p:ph type="dt" sz="half" idx="10"/>
          </p:nvPr>
        </p:nvSpPr>
        <p:spPr/>
        <p:txBody>
          <a:bodyPr/>
          <a:lstStyle/>
          <a:p>
            <a:fld id="{DB4921AF-72E8-4A7D-95A7-02D5E863B621}" type="datetimeFigureOut">
              <a:rPr lang="zh-CN" altLang="en-US" smtClean="0"/>
              <a:t>2024/5/29</a:t>
            </a:fld>
            <a:endParaRPr lang="zh-CN" altLang="en-US"/>
          </a:p>
        </p:txBody>
      </p:sp>
      <p:sp>
        <p:nvSpPr>
          <p:cNvPr id="5" name="页脚占位符 4">
            <a:extLst>
              <a:ext uri="{FF2B5EF4-FFF2-40B4-BE49-F238E27FC236}">
                <a16:creationId xmlns:a16="http://schemas.microsoft.com/office/drawing/2014/main" id="{C4F5FD25-CE58-4942-8C93-3A761E57ECB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B441CCA-8E44-4797-9F8D-BCFEF23FA79A}"/>
              </a:ext>
            </a:extLst>
          </p:cNvPr>
          <p:cNvSpPr>
            <a:spLocks noGrp="1"/>
          </p:cNvSpPr>
          <p:nvPr>
            <p:ph type="sldNum" sz="quarter" idx="12"/>
          </p:nvPr>
        </p:nvSpPr>
        <p:spPr/>
        <p:txBody>
          <a:body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2391907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CD0B65A-12F3-4BE8-9CC1-3022CD5838F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2A28591-CD41-4702-A7B2-ECCAF2F1914C}"/>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71AF96C-3D4F-4C8F-B4D6-D9701C87C847}"/>
              </a:ext>
            </a:extLst>
          </p:cNvPr>
          <p:cNvSpPr>
            <a:spLocks noGrp="1"/>
          </p:cNvSpPr>
          <p:nvPr>
            <p:ph type="dt" sz="half" idx="10"/>
          </p:nvPr>
        </p:nvSpPr>
        <p:spPr/>
        <p:txBody>
          <a:bodyPr/>
          <a:lstStyle/>
          <a:p>
            <a:fld id="{DB4921AF-72E8-4A7D-95A7-02D5E863B621}" type="datetimeFigureOut">
              <a:rPr lang="zh-CN" altLang="en-US" smtClean="0"/>
              <a:t>2024/5/29</a:t>
            </a:fld>
            <a:endParaRPr lang="zh-CN" altLang="en-US"/>
          </a:p>
        </p:txBody>
      </p:sp>
      <p:sp>
        <p:nvSpPr>
          <p:cNvPr id="5" name="页脚占位符 4">
            <a:extLst>
              <a:ext uri="{FF2B5EF4-FFF2-40B4-BE49-F238E27FC236}">
                <a16:creationId xmlns:a16="http://schemas.microsoft.com/office/drawing/2014/main" id="{F1DECE4B-2200-4F25-A618-233B5040A82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6F76A9B-6D31-4E71-8A6F-0C1F64B74DE0}"/>
              </a:ext>
            </a:extLst>
          </p:cNvPr>
          <p:cNvSpPr>
            <a:spLocks noGrp="1"/>
          </p:cNvSpPr>
          <p:nvPr>
            <p:ph type="sldNum" sz="quarter" idx="12"/>
          </p:nvPr>
        </p:nvSpPr>
        <p:spPr/>
        <p:txBody>
          <a:body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3413390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F87468-8881-455E-8407-16014E858D4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73F0F61-701E-44CA-A2FC-510067C0DD10}"/>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65D650A-1210-4201-8B96-5C42CC51BC8A}"/>
              </a:ext>
            </a:extLst>
          </p:cNvPr>
          <p:cNvSpPr>
            <a:spLocks noGrp="1"/>
          </p:cNvSpPr>
          <p:nvPr>
            <p:ph type="dt" sz="half" idx="10"/>
          </p:nvPr>
        </p:nvSpPr>
        <p:spPr/>
        <p:txBody>
          <a:bodyPr/>
          <a:lstStyle/>
          <a:p>
            <a:fld id="{DB4921AF-72E8-4A7D-95A7-02D5E863B621}" type="datetimeFigureOut">
              <a:rPr lang="zh-CN" altLang="en-US" smtClean="0"/>
              <a:t>2024/5/29</a:t>
            </a:fld>
            <a:endParaRPr lang="zh-CN" altLang="en-US"/>
          </a:p>
        </p:txBody>
      </p:sp>
      <p:sp>
        <p:nvSpPr>
          <p:cNvPr id="5" name="页脚占位符 4">
            <a:extLst>
              <a:ext uri="{FF2B5EF4-FFF2-40B4-BE49-F238E27FC236}">
                <a16:creationId xmlns:a16="http://schemas.microsoft.com/office/drawing/2014/main" id="{83D9E4FB-0316-4C67-AE01-01E5C441255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22FD0E5-DCCC-4D25-82D8-035FBE6C5075}"/>
              </a:ext>
            </a:extLst>
          </p:cNvPr>
          <p:cNvSpPr>
            <a:spLocks noGrp="1"/>
          </p:cNvSpPr>
          <p:nvPr>
            <p:ph type="sldNum" sz="quarter" idx="12"/>
          </p:nvPr>
        </p:nvSpPr>
        <p:spPr/>
        <p:txBody>
          <a:body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250496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9286E4-00E4-46C0-8A08-EF17D508F58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E401FFE-62F0-4743-AA69-2E970876FA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B325FB58-C1CC-4C48-944A-61AF7EC65986}"/>
              </a:ext>
            </a:extLst>
          </p:cNvPr>
          <p:cNvSpPr>
            <a:spLocks noGrp="1"/>
          </p:cNvSpPr>
          <p:nvPr>
            <p:ph type="dt" sz="half" idx="10"/>
          </p:nvPr>
        </p:nvSpPr>
        <p:spPr/>
        <p:txBody>
          <a:bodyPr/>
          <a:lstStyle/>
          <a:p>
            <a:fld id="{DB4921AF-72E8-4A7D-95A7-02D5E863B621}" type="datetimeFigureOut">
              <a:rPr lang="zh-CN" altLang="en-US" smtClean="0"/>
              <a:t>2024/5/29</a:t>
            </a:fld>
            <a:endParaRPr lang="zh-CN" altLang="en-US"/>
          </a:p>
        </p:txBody>
      </p:sp>
      <p:sp>
        <p:nvSpPr>
          <p:cNvPr id="5" name="页脚占位符 4">
            <a:extLst>
              <a:ext uri="{FF2B5EF4-FFF2-40B4-BE49-F238E27FC236}">
                <a16:creationId xmlns:a16="http://schemas.microsoft.com/office/drawing/2014/main" id="{5E6898DB-738A-49AF-B7A3-AF9AFC15D57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4F55EFA-234E-4D5F-AF30-4320BBAF7734}"/>
              </a:ext>
            </a:extLst>
          </p:cNvPr>
          <p:cNvSpPr>
            <a:spLocks noGrp="1"/>
          </p:cNvSpPr>
          <p:nvPr>
            <p:ph type="sldNum" sz="quarter" idx="12"/>
          </p:nvPr>
        </p:nvSpPr>
        <p:spPr/>
        <p:txBody>
          <a:body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5158600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DC557F-6E02-4198-8DE8-A7620907D37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2D09926-318A-4281-9932-0B7020C7067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52E9B7E4-3399-4D34-8E74-5B62E96D4644}"/>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6C0C7C9-9BD6-408C-9079-488858D9A18A}"/>
              </a:ext>
            </a:extLst>
          </p:cNvPr>
          <p:cNvSpPr>
            <a:spLocks noGrp="1"/>
          </p:cNvSpPr>
          <p:nvPr>
            <p:ph type="dt" sz="half" idx="10"/>
          </p:nvPr>
        </p:nvSpPr>
        <p:spPr/>
        <p:txBody>
          <a:bodyPr/>
          <a:lstStyle/>
          <a:p>
            <a:fld id="{DB4921AF-72E8-4A7D-95A7-02D5E863B621}" type="datetimeFigureOut">
              <a:rPr lang="zh-CN" altLang="en-US" smtClean="0"/>
              <a:t>2024/5/29</a:t>
            </a:fld>
            <a:endParaRPr lang="zh-CN" altLang="en-US"/>
          </a:p>
        </p:txBody>
      </p:sp>
      <p:sp>
        <p:nvSpPr>
          <p:cNvPr id="6" name="页脚占位符 5">
            <a:extLst>
              <a:ext uri="{FF2B5EF4-FFF2-40B4-BE49-F238E27FC236}">
                <a16:creationId xmlns:a16="http://schemas.microsoft.com/office/drawing/2014/main" id="{98BB49C4-4B2C-430B-B9AA-A5612D5700F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E9B3D8B-09F5-4D19-B561-450054A3AB1F}"/>
              </a:ext>
            </a:extLst>
          </p:cNvPr>
          <p:cNvSpPr>
            <a:spLocks noGrp="1"/>
          </p:cNvSpPr>
          <p:nvPr>
            <p:ph type="sldNum" sz="quarter" idx="12"/>
          </p:nvPr>
        </p:nvSpPr>
        <p:spPr/>
        <p:txBody>
          <a:body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3745660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BC7923-291A-458A-BED6-4043612B22F7}"/>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3FB75AA-9027-47FB-AC04-297349528A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1D6DA40-A9C6-4E70-B76A-509D9C0822C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F23EC8AC-E6C6-4287-92C6-1C9305B0FD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0139B2C-90E8-4291-ABF5-B043ED6ED43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4DA695F-98EA-41D7-9365-8001CE2448C6}"/>
              </a:ext>
            </a:extLst>
          </p:cNvPr>
          <p:cNvSpPr>
            <a:spLocks noGrp="1"/>
          </p:cNvSpPr>
          <p:nvPr>
            <p:ph type="dt" sz="half" idx="10"/>
          </p:nvPr>
        </p:nvSpPr>
        <p:spPr/>
        <p:txBody>
          <a:bodyPr/>
          <a:lstStyle/>
          <a:p>
            <a:fld id="{DB4921AF-72E8-4A7D-95A7-02D5E863B621}" type="datetimeFigureOut">
              <a:rPr lang="zh-CN" altLang="en-US" smtClean="0"/>
              <a:t>2024/5/29</a:t>
            </a:fld>
            <a:endParaRPr lang="zh-CN" altLang="en-US"/>
          </a:p>
        </p:txBody>
      </p:sp>
      <p:sp>
        <p:nvSpPr>
          <p:cNvPr id="8" name="页脚占位符 7">
            <a:extLst>
              <a:ext uri="{FF2B5EF4-FFF2-40B4-BE49-F238E27FC236}">
                <a16:creationId xmlns:a16="http://schemas.microsoft.com/office/drawing/2014/main" id="{F2B52D22-267A-46FE-B0D3-69E3236CE1B1}"/>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14F0573D-79E6-4EDA-BA6E-0528E09DBA74}"/>
              </a:ext>
            </a:extLst>
          </p:cNvPr>
          <p:cNvSpPr>
            <a:spLocks noGrp="1"/>
          </p:cNvSpPr>
          <p:nvPr>
            <p:ph type="sldNum" sz="quarter" idx="12"/>
          </p:nvPr>
        </p:nvSpPr>
        <p:spPr/>
        <p:txBody>
          <a:body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675404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589C43-3CE8-4780-A02F-728FBDA76A5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6EB6A89-E31D-42C6-BA72-900A81D69A6E}"/>
              </a:ext>
            </a:extLst>
          </p:cNvPr>
          <p:cNvSpPr>
            <a:spLocks noGrp="1"/>
          </p:cNvSpPr>
          <p:nvPr>
            <p:ph type="dt" sz="half" idx="10"/>
          </p:nvPr>
        </p:nvSpPr>
        <p:spPr/>
        <p:txBody>
          <a:bodyPr/>
          <a:lstStyle/>
          <a:p>
            <a:fld id="{DB4921AF-72E8-4A7D-95A7-02D5E863B621}" type="datetimeFigureOut">
              <a:rPr lang="zh-CN" altLang="en-US" smtClean="0"/>
              <a:t>2024/5/29</a:t>
            </a:fld>
            <a:endParaRPr lang="zh-CN" altLang="en-US"/>
          </a:p>
        </p:txBody>
      </p:sp>
      <p:sp>
        <p:nvSpPr>
          <p:cNvPr id="4" name="页脚占位符 3">
            <a:extLst>
              <a:ext uri="{FF2B5EF4-FFF2-40B4-BE49-F238E27FC236}">
                <a16:creationId xmlns:a16="http://schemas.microsoft.com/office/drawing/2014/main" id="{A363AB4F-322B-4764-B112-496B99CE0F4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005405D3-2EDC-4DD1-95E5-B5C7BBF235C0}"/>
              </a:ext>
            </a:extLst>
          </p:cNvPr>
          <p:cNvSpPr>
            <a:spLocks noGrp="1"/>
          </p:cNvSpPr>
          <p:nvPr>
            <p:ph type="sldNum" sz="quarter" idx="12"/>
          </p:nvPr>
        </p:nvSpPr>
        <p:spPr/>
        <p:txBody>
          <a:body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987294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ACF1344-B1F0-41DC-A0CE-670386B6D53C}"/>
              </a:ext>
            </a:extLst>
          </p:cNvPr>
          <p:cNvSpPr>
            <a:spLocks noGrp="1"/>
          </p:cNvSpPr>
          <p:nvPr>
            <p:ph type="dt" sz="half" idx="10"/>
          </p:nvPr>
        </p:nvSpPr>
        <p:spPr/>
        <p:txBody>
          <a:bodyPr/>
          <a:lstStyle/>
          <a:p>
            <a:fld id="{DB4921AF-72E8-4A7D-95A7-02D5E863B621}" type="datetimeFigureOut">
              <a:rPr lang="zh-CN" altLang="en-US" smtClean="0"/>
              <a:t>2024/5/29</a:t>
            </a:fld>
            <a:endParaRPr lang="zh-CN" altLang="en-US"/>
          </a:p>
        </p:txBody>
      </p:sp>
      <p:sp>
        <p:nvSpPr>
          <p:cNvPr id="3" name="页脚占位符 2">
            <a:extLst>
              <a:ext uri="{FF2B5EF4-FFF2-40B4-BE49-F238E27FC236}">
                <a16:creationId xmlns:a16="http://schemas.microsoft.com/office/drawing/2014/main" id="{BB3B3395-5E46-436C-BB7C-E783C500023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9D5A729-03F1-4E61-9B01-14509071B498}"/>
              </a:ext>
            </a:extLst>
          </p:cNvPr>
          <p:cNvSpPr>
            <a:spLocks noGrp="1"/>
          </p:cNvSpPr>
          <p:nvPr>
            <p:ph type="sldNum" sz="quarter" idx="12"/>
          </p:nvPr>
        </p:nvSpPr>
        <p:spPr/>
        <p:txBody>
          <a:body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4055174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587EC5-53A8-4F2C-AD0C-1142C38F91C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7CA1CBE-608F-427D-8380-025F48D400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6A71C45-8631-4619-B97E-639A1A3EDB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A187DEA-123E-4BBF-9403-D3D450ADAA7B}"/>
              </a:ext>
            </a:extLst>
          </p:cNvPr>
          <p:cNvSpPr>
            <a:spLocks noGrp="1"/>
          </p:cNvSpPr>
          <p:nvPr>
            <p:ph type="dt" sz="half" idx="10"/>
          </p:nvPr>
        </p:nvSpPr>
        <p:spPr/>
        <p:txBody>
          <a:bodyPr/>
          <a:lstStyle/>
          <a:p>
            <a:fld id="{DB4921AF-72E8-4A7D-95A7-02D5E863B621}" type="datetimeFigureOut">
              <a:rPr lang="zh-CN" altLang="en-US" smtClean="0"/>
              <a:t>2024/5/29</a:t>
            </a:fld>
            <a:endParaRPr lang="zh-CN" altLang="en-US"/>
          </a:p>
        </p:txBody>
      </p:sp>
      <p:sp>
        <p:nvSpPr>
          <p:cNvPr id="6" name="页脚占位符 5">
            <a:extLst>
              <a:ext uri="{FF2B5EF4-FFF2-40B4-BE49-F238E27FC236}">
                <a16:creationId xmlns:a16="http://schemas.microsoft.com/office/drawing/2014/main" id="{C86F0B36-43FE-4F9C-AFC4-30520DBA11D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7566962-2974-47A6-954A-03F2F680C08F}"/>
              </a:ext>
            </a:extLst>
          </p:cNvPr>
          <p:cNvSpPr>
            <a:spLocks noGrp="1"/>
          </p:cNvSpPr>
          <p:nvPr>
            <p:ph type="sldNum" sz="quarter" idx="12"/>
          </p:nvPr>
        </p:nvSpPr>
        <p:spPr/>
        <p:txBody>
          <a:body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1556601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847C3E-6AC2-4D31-8478-4CEF08A61C6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AB2A6557-95E5-42EA-B66F-1A39E5D5A3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62EB15C-8DB5-466F-BBB6-206D19E73F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50BDDC7-B931-4B68-A422-9AAE59A084A1}"/>
              </a:ext>
            </a:extLst>
          </p:cNvPr>
          <p:cNvSpPr>
            <a:spLocks noGrp="1"/>
          </p:cNvSpPr>
          <p:nvPr>
            <p:ph type="dt" sz="half" idx="10"/>
          </p:nvPr>
        </p:nvSpPr>
        <p:spPr/>
        <p:txBody>
          <a:bodyPr/>
          <a:lstStyle/>
          <a:p>
            <a:fld id="{DB4921AF-72E8-4A7D-95A7-02D5E863B621}" type="datetimeFigureOut">
              <a:rPr lang="zh-CN" altLang="en-US" smtClean="0"/>
              <a:t>2024/5/29</a:t>
            </a:fld>
            <a:endParaRPr lang="zh-CN" altLang="en-US"/>
          </a:p>
        </p:txBody>
      </p:sp>
      <p:sp>
        <p:nvSpPr>
          <p:cNvPr id="6" name="页脚占位符 5">
            <a:extLst>
              <a:ext uri="{FF2B5EF4-FFF2-40B4-BE49-F238E27FC236}">
                <a16:creationId xmlns:a16="http://schemas.microsoft.com/office/drawing/2014/main" id="{4178C690-2993-4797-A8ED-CF9A4CB388E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1688709-89B3-4232-9C89-3746D65C3151}"/>
              </a:ext>
            </a:extLst>
          </p:cNvPr>
          <p:cNvSpPr>
            <a:spLocks noGrp="1"/>
          </p:cNvSpPr>
          <p:nvPr>
            <p:ph type="sldNum" sz="quarter" idx="12"/>
          </p:nvPr>
        </p:nvSpPr>
        <p:spPr/>
        <p:txBody>
          <a:body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4048925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CC"/>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A3A51EF-6343-4FB4-B4EB-1AD83394FA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155CDFC-BC73-4F44-A7F9-FF260D4532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A7B9FD7-9C28-4132-8C93-0FD9DE8504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4921AF-72E8-4A7D-95A7-02D5E863B621}" type="datetimeFigureOut">
              <a:rPr lang="zh-CN" altLang="en-US" smtClean="0"/>
              <a:t>2024/5/29</a:t>
            </a:fld>
            <a:endParaRPr lang="zh-CN" altLang="en-US"/>
          </a:p>
        </p:txBody>
      </p:sp>
      <p:sp>
        <p:nvSpPr>
          <p:cNvPr id="5" name="页脚占位符 4">
            <a:extLst>
              <a:ext uri="{FF2B5EF4-FFF2-40B4-BE49-F238E27FC236}">
                <a16:creationId xmlns:a16="http://schemas.microsoft.com/office/drawing/2014/main" id="{E18044B1-AE46-4CDF-85C0-17A5A9F5BD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F25ECF8-3D75-46A7-A5C8-A87C14EE89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AA3A93-9F9B-42C3-BEC2-34CDAA68230D}" type="slidenum">
              <a:rPr lang="zh-CN" altLang="en-US" smtClean="0"/>
              <a:t>‹#›</a:t>
            </a:fld>
            <a:endParaRPr lang="zh-CN" altLang="en-US"/>
          </a:p>
        </p:txBody>
      </p:sp>
    </p:spTree>
    <p:extLst>
      <p:ext uri="{BB962C8B-B14F-4D97-AF65-F5344CB8AC3E}">
        <p14:creationId xmlns:p14="http://schemas.microsoft.com/office/powerpoint/2010/main" val="2836245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slide" Target="slide2.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1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19.xml"/><Relationship Id="rId18" Type="http://schemas.openxmlformats.org/officeDocument/2006/relationships/slide" Target="slide17.xml"/><Relationship Id="rId3" Type="http://schemas.openxmlformats.org/officeDocument/2006/relationships/image" Target="../media/image2.jpeg"/><Relationship Id="rId7" Type="http://schemas.openxmlformats.org/officeDocument/2006/relationships/slide" Target="slide8.xml"/><Relationship Id="rId12" Type="http://schemas.openxmlformats.org/officeDocument/2006/relationships/slide" Target="slide15.xml"/><Relationship Id="rId17" Type="http://schemas.openxmlformats.org/officeDocument/2006/relationships/slide" Target="slide16.xml"/><Relationship Id="rId2" Type="http://schemas.openxmlformats.org/officeDocument/2006/relationships/slide" Target="slide26.xml"/><Relationship Id="rId16" Type="http://schemas.openxmlformats.org/officeDocument/2006/relationships/slide" Target="slide18.xml"/><Relationship Id="rId20" Type="http://schemas.openxmlformats.org/officeDocument/2006/relationships/slide" Target="slide27.xml"/><Relationship Id="rId1" Type="http://schemas.openxmlformats.org/officeDocument/2006/relationships/slideLayout" Target="../slideLayouts/slideLayout7.xml"/><Relationship Id="rId6" Type="http://schemas.openxmlformats.org/officeDocument/2006/relationships/slide" Target="slide3.xml"/><Relationship Id="rId11" Type="http://schemas.openxmlformats.org/officeDocument/2006/relationships/slide" Target="slide13.xml"/><Relationship Id="rId5" Type="http://schemas.openxmlformats.org/officeDocument/2006/relationships/slide" Target="slide1.xml"/><Relationship Id="rId15" Type="http://schemas.openxmlformats.org/officeDocument/2006/relationships/slide" Target="slide24.xml"/><Relationship Id="rId10" Type="http://schemas.openxmlformats.org/officeDocument/2006/relationships/slide" Target="slide12.xml"/><Relationship Id="rId19" Type="http://schemas.openxmlformats.org/officeDocument/2006/relationships/image" Target="../media/image4.jpeg"/><Relationship Id="rId4" Type="http://schemas.openxmlformats.org/officeDocument/2006/relationships/image" Target="../media/image3.png"/><Relationship Id="rId9" Type="http://schemas.openxmlformats.org/officeDocument/2006/relationships/slide" Target="slide9.xml"/><Relationship Id="rId14" Type="http://schemas.openxmlformats.org/officeDocument/2006/relationships/slide" Target="slide20.xml"/></Relationships>
</file>

<file path=ppt/slides/_rels/slide2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37.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26.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emf"/><Relationship Id="rId4" Type="http://schemas.openxmlformats.org/officeDocument/2006/relationships/slide" Target="slide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a:extLst>
              <a:ext uri="{FF2B5EF4-FFF2-40B4-BE49-F238E27FC236}">
                <a16:creationId xmlns:a16="http://schemas.microsoft.com/office/drawing/2014/main" id="{35ADA7AC-2731-4F9F-8D66-0E0EC8CA2315}"/>
              </a:ext>
            </a:extLst>
          </p:cNvPr>
          <p:cNvPicPr>
            <a:picLocks noChangeAspect="1"/>
          </p:cNvPicPr>
          <p:nvPr/>
        </p:nvPicPr>
        <p:blipFill>
          <a:blip r:embed="rId2"/>
          <a:stretch>
            <a:fillRect/>
          </a:stretch>
        </p:blipFill>
        <p:spPr>
          <a:xfrm flipH="1">
            <a:off x="-1" y="-86627"/>
            <a:ext cx="12308995" cy="7055375"/>
          </a:xfrm>
          <a:prstGeom prst="rect">
            <a:avLst/>
          </a:prstGeom>
        </p:spPr>
      </p:pic>
      <p:sp>
        <p:nvSpPr>
          <p:cNvPr id="10" name="动作按钮: 自定义 13">
            <a:hlinkClick r:id="" action="ppaction://hlinkshowjump?jump=endshow" highlightClick="1"/>
            <a:extLst>
              <a:ext uri="{FF2B5EF4-FFF2-40B4-BE49-F238E27FC236}">
                <a16:creationId xmlns:a16="http://schemas.microsoft.com/office/drawing/2014/main" id="{DBA2E9DD-CFD1-4EC1-BFC2-C07A9D882FC6}"/>
              </a:ext>
            </a:extLst>
          </p:cNvPr>
          <p:cNvSpPr/>
          <p:nvPr/>
        </p:nvSpPr>
        <p:spPr>
          <a:xfrm>
            <a:off x="11691934" y="6429372"/>
            <a:ext cx="500066" cy="428628"/>
          </a:xfrm>
          <a:prstGeom prst="actionButtonBlan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hlinkClick r:id="rId3" action="ppaction://hlinksldjump"/>
            <a:extLst>
              <a:ext uri="{FF2B5EF4-FFF2-40B4-BE49-F238E27FC236}">
                <a16:creationId xmlns:a16="http://schemas.microsoft.com/office/drawing/2014/main" id="{7EB1E51C-927D-58B3-2FF9-3D572E24EFA4}"/>
              </a:ext>
            </a:extLst>
          </p:cNvPr>
          <p:cNvSpPr txBox="1"/>
          <p:nvPr/>
        </p:nvSpPr>
        <p:spPr>
          <a:xfrm>
            <a:off x="939933" y="982653"/>
            <a:ext cx="4437247" cy="2308324"/>
          </a:xfrm>
          <a:prstGeom prst="rect">
            <a:avLst/>
          </a:prstGeom>
          <a:noFill/>
        </p:spPr>
        <p:txBody>
          <a:bodyPr wrap="square" rtlCol="0">
            <a:spAutoFit/>
          </a:bodyPr>
          <a:lstStyle/>
          <a:p>
            <a:pPr algn="ctr"/>
            <a:r>
              <a:rPr lang="zh-CN" altLang="en-US" sz="7200" b="1" dirty="0">
                <a:solidFill>
                  <a:schemeClr val="bg1"/>
                </a:solidFill>
                <a:latin typeface="方正粗黑宋简体" panose="02000000000000000000" pitchFamily="2" charset="-122"/>
                <a:ea typeface="方正粗黑宋简体" panose="02000000000000000000" pitchFamily="2" charset="-122"/>
              </a:rPr>
              <a:t>上海教区</a:t>
            </a:r>
            <a:endParaRPr lang="en-US" altLang="zh-CN" sz="7200" b="1" dirty="0">
              <a:solidFill>
                <a:schemeClr val="bg1"/>
              </a:solidFill>
              <a:latin typeface="方正粗黑宋简体" panose="02000000000000000000" pitchFamily="2" charset="-122"/>
              <a:ea typeface="方正粗黑宋简体" panose="02000000000000000000" pitchFamily="2" charset="-122"/>
            </a:endParaRPr>
          </a:p>
          <a:p>
            <a:pPr algn="ctr"/>
            <a:r>
              <a:rPr lang="zh-CN" altLang="en-US" sz="7200" b="1" dirty="0">
                <a:solidFill>
                  <a:schemeClr val="bg1"/>
                </a:solidFill>
                <a:latin typeface="方正粗黑宋简体" panose="02000000000000000000" pitchFamily="2" charset="-122"/>
                <a:ea typeface="方正粗黑宋简体" panose="02000000000000000000" pitchFamily="2" charset="-122"/>
              </a:rPr>
              <a:t>七十年</a:t>
            </a:r>
          </a:p>
        </p:txBody>
      </p:sp>
    </p:spTree>
    <p:extLst>
      <p:ext uri="{BB962C8B-B14F-4D97-AF65-F5344CB8AC3E}">
        <p14:creationId xmlns:p14="http://schemas.microsoft.com/office/powerpoint/2010/main" val="3375733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750"/>
                                        <p:tgtEl>
                                          <p:spTgt spid="22"/>
                                        </p:tgtEl>
                                      </p:cBhvr>
                                    </p:animEffect>
                                  </p:childTnLst>
                                </p:cTn>
                              </p:par>
                            </p:childTnLst>
                          </p:cTn>
                        </p:par>
                        <p:par>
                          <p:cTn id="8" fill="hold">
                            <p:stCondLst>
                              <p:cond delay="175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175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a:extLst>
              <a:ext uri="{FF2B5EF4-FFF2-40B4-BE49-F238E27FC236}">
                <a16:creationId xmlns:a16="http://schemas.microsoft.com/office/drawing/2014/main" id="{0F293E8C-1772-4993-B042-D4C63657E7CA}"/>
              </a:ext>
            </a:extLst>
          </p:cNvPr>
          <p:cNvSpPr txBox="1"/>
          <p:nvPr/>
        </p:nvSpPr>
        <p:spPr>
          <a:xfrm>
            <a:off x="11110894" y="124841"/>
            <a:ext cx="861774" cy="5929449"/>
          </a:xfrm>
          <a:prstGeom prst="rect">
            <a:avLst/>
          </a:prstGeom>
          <a:noFill/>
        </p:spPr>
        <p:txBody>
          <a:bodyPr vert="eaVert" wrap="square" rtlCol="0">
            <a:spAutoFit/>
          </a:bodyPr>
          <a:lstStyle/>
          <a:p>
            <a:r>
              <a:rPr lang="zh-CN" altLang="en-US" sz="4400" b="1" dirty="0">
                <a:solidFill>
                  <a:schemeClr val="bg1"/>
                </a:solidFill>
                <a:latin typeface="+mn-ea"/>
              </a:rPr>
              <a:t>一些神长和教友被批斗</a:t>
            </a:r>
          </a:p>
        </p:txBody>
      </p:sp>
      <p:pic>
        <p:nvPicPr>
          <p:cNvPr id="3" name="图片 2">
            <a:extLst>
              <a:ext uri="{FF2B5EF4-FFF2-40B4-BE49-F238E27FC236}">
                <a16:creationId xmlns:a16="http://schemas.microsoft.com/office/drawing/2014/main" id="{212EC1DB-966B-4503-A5AD-76F9E71B80F7}"/>
              </a:ext>
            </a:extLst>
          </p:cNvPr>
          <p:cNvPicPr>
            <a:picLocks noChangeAspect="1"/>
          </p:cNvPicPr>
          <p:nvPr/>
        </p:nvPicPr>
        <p:blipFill rotWithShape="1">
          <a:blip r:embed="rId2"/>
          <a:srcRect l="11291" t="6127" r="9519" b="8747"/>
          <a:stretch/>
        </p:blipFill>
        <p:spPr>
          <a:xfrm>
            <a:off x="0" y="0"/>
            <a:ext cx="10433785" cy="6858000"/>
          </a:xfrm>
          <a:prstGeom prst="rect">
            <a:avLst/>
          </a:prstGeom>
        </p:spPr>
      </p:pic>
      <p:sp>
        <p:nvSpPr>
          <p:cNvPr id="4" name="动作按钮: 后退或前一项 3">
            <a:hlinkClick r:id="rId3" action="ppaction://hlinksldjump"/>
            <a:extLst>
              <a:ext uri="{FF2B5EF4-FFF2-40B4-BE49-F238E27FC236}">
                <a16:creationId xmlns:a16="http://schemas.microsoft.com/office/drawing/2014/main" id="{2C242671-8A31-F1BE-7B83-77D9DA416ED2}"/>
              </a:ext>
            </a:extLst>
          </p:cNvPr>
          <p:cNvSpPr/>
          <p:nvPr/>
        </p:nvSpPr>
        <p:spPr>
          <a:xfrm>
            <a:off x="11548714" y="6304530"/>
            <a:ext cx="500066" cy="428628"/>
          </a:xfrm>
          <a:prstGeom prst="actionButtonBackPrevio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5152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250"/>
                                        <p:tgtEl>
                                          <p:spTgt spid="3"/>
                                        </p:tgtEl>
                                      </p:cBhvr>
                                    </p:animEffect>
                                  </p:childTnLst>
                                </p:cTn>
                              </p:par>
                            </p:childTnLst>
                          </p:cTn>
                        </p:par>
                        <p:par>
                          <p:cTn id="8" fill="hold">
                            <p:stCondLst>
                              <p:cond delay="1250"/>
                            </p:stCondLst>
                            <p:childTnLst>
                              <p:par>
                                <p:cTn id="9" presetID="22"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up)">
                                      <p:cBhvr>
                                        <p:cTn id="11" dur="1250"/>
                                        <p:tgtEl>
                                          <p:spTgt spid="2"/>
                                        </p:tgtEl>
                                      </p:cBhvr>
                                    </p:animEffect>
                                  </p:childTnLst>
                                </p:cTn>
                              </p:par>
                            </p:childTnLst>
                          </p:cTn>
                        </p:par>
                        <p:par>
                          <p:cTn id="12" fill="hold">
                            <p:stCondLst>
                              <p:cond delay="2500"/>
                            </p:stCondLst>
                            <p:childTnLst>
                              <p:par>
                                <p:cTn id="13" presetID="1"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8AF5B5E2-C896-4D59-A7AB-90D473952F40}"/>
              </a:ext>
            </a:extLst>
          </p:cNvPr>
          <p:cNvPicPr/>
          <p:nvPr/>
        </p:nvPicPr>
        <p:blipFill>
          <a:blip r:embed="rId2"/>
          <a:srcRect/>
          <a:stretch>
            <a:fillRect/>
          </a:stretch>
        </p:blipFill>
        <p:spPr bwMode="auto">
          <a:xfrm>
            <a:off x="0" y="-56194"/>
            <a:ext cx="6145902" cy="6970387"/>
          </a:xfrm>
          <a:prstGeom prst="rect">
            <a:avLst/>
          </a:prstGeom>
          <a:ln>
            <a:noFill/>
          </a:ln>
          <a:effectLst>
            <a:softEdge rad="112500"/>
          </a:effectLst>
        </p:spPr>
      </p:pic>
      <p:sp>
        <p:nvSpPr>
          <p:cNvPr id="3" name="TextBox 3">
            <a:extLst>
              <a:ext uri="{FF2B5EF4-FFF2-40B4-BE49-F238E27FC236}">
                <a16:creationId xmlns:a16="http://schemas.microsoft.com/office/drawing/2014/main" id="{B1CEC92C-198C-4BA5-A3E7-927135076CD8}"/>
              </a:ext>
            </a:extLst>
          </p:cNvPr>
          <p:cNvSpPr txBox="1"/>
          <p:nvPr/>
        </p:nvSpPr>
        <p:spPr>
          <a:xfrm>
            <a:off x="6467623" y="2839031"/>
            <a:ext cx="5212458" cy="2062103"/>
          </a:xfrm>
          <a:prstGeom prst="rect">
            <a:avLst/>
          </a:prstGeom>
          <a:noFill/>
        </p:spPr>
        <p:txBody>
          <a:bodyPr wrap="square" rtlCol="0">
            <a:spAutoFit/>
          </a:bodyPr>
          <a:lstStyle/>
          <a:p>
            <a:r>
              <a:rPr lang="zh-CN" altLang="en-US" sz="3200" b="1" dirty="0">
                <a:solidFill>
                  <a:schemeClr val="bg1"/>
                </a:solidFill>
                <a:latin typeface="方正舒体" panose="02010601030101010101" pitchFamily="2" charset="-122"/>
                <a:ea typeface="方正舒体" panose="02010601030101010101" pitchFamily="2" charset="-122"/>
              </a:rPr>
              <a:t>这是天主考驗我們信德的年代，是天主賜恩寵的年代，是天主賜恩中國教會的年代。我为此更要深深地感謝天主。</a:t>
            </a:r>
            <a:endParaRPr lang="en-US" altLang="zh-CN" sz="3200" b="1" dirty="0">
              <a:solidFill>
                <a:schemeClr val="bg1"/>
              </a:solidFill>
              <a:latin typeface="方正舒体" panose="02010601030101010101" pitchFamily="2" charset="-122"/>
              <a:ea typeface="方正舒体" panose="02010601030101010101" pitchFamily="2" charset="-122"/>
            </a:endParaRPr>
          </a:p>
        </p:txBody>
      </p:sp>
      <p:sp>
        <p:nvSpPr>
          <p:cNvPr id="4" name="动作按钮: 后退或前一项 3">
            <a:hlinkClick r:id="rId3" action="ppaction://hlinksldjump"/>
            <a:extLst>
              <a:ext uri="{FF2B5EF4-FFF2-40B4-BE49-F238E27FC236}">
                <a16:creationId xmlns:a16="http://schemas.microsoft.com/office/drawing/2014/main" id="{1FF21948-E599-4A7A-82B4-E52E010EA689}"/>
              </a:ext>
            </a:extLst>
          </p:cNvPr>
          <p:cNvSpPr/>
          <p:nvPr/>
        </p:nvSpPr>
        <p:spPr>
          <a:xfrm>
            <a:off x="11430048" y="6277209"/>
            <a:ext cx="500066" cy="428628"/>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sp>
        <p:nvSpPr>
          <p:cNvPr id="5" name="TextBox 5">
            <a:extLst>
              <a:ext uri="{FF2B5EF4-FFF2-40B4-BE49-F238E27FC236}">
                <a16:creationId xmlns:a16="http://schemas.microsoft.com/office/drawing/2014/main" id="{D1AEB07F-6F65-4475-BF89-0BFC2867B13F}"/>
              </a:ext>
            </a:extLst>
          </p:cNvPr>
          <p:cNvSpPr txBox="1"/>
          <p:nvPr/>
        </p:nvSpPr>
        <p:spPr>
          <a:xfrm>
            <a:off x="8087579" y="5125765"/>
            <a:ext cx="3842535" cy="646331"/>
          </a:xfrm>
          <a:prstGeom prst="rect">
            <a:avLst/>
          </a:prstGeom>
          <a:noFill/>
        </p:spPr>
        <p:txBody>
          <a:bodyPr wrap="square" rtlCol="0">
            <a:spAutoFit/>
          </a:bodyPr>
          <a:lstStyle/>
          <a:p>
            <a:r>
              <a:rPr lang="en-US" altLang="zh-CN" sz="3600" b="1" dirty="0">
                <a:solidFill>
                  <a:schemeClr val="bg1"/>
                </a:solidFill>
                <a:latin typeface="华文楷体" pitchFamily="2" charset="-122"/>
                <a:ea typeface="华文楷体" pitchFamily="2" charset="-122"/>
              </a:rPr>
              <a:t> </a:t>
            </a:r>
            <a:r>
              <a:rPr lang="en-US" altLang="zh-CN" sz="3600" b="1" dirty="0">
                <a:solidFill>
                  <a:schemeClr val="bg1"/>
                </a:solidFill>
              </a:rPr>
              <a:t>——</a:t>
            </a:r>
            <a:r>
              <a:rPr lang="zh-CN" altLang="en-US" sz="3600" b="1" dirty="0">
                <a:solidFill>
                  <a:schemeClr val="bg1"/>
                </a:solidFill>
                <a:latin typeface="方正舒体" pitchFamily="2" charset="-122"/>
                <a:ea typeface="方正舒体" pitchFamily="2" charset="-122"/>
              </a:rPr>
              <a:t>钱弥格神父</a:t>
            </a:r>
            <a:endParaRPr lang="zh-CN" altLang="en-US" sz="3600" dirty="0"/>
          </a:p>
        </p:txBody>
      </p:sp>
    </p:spTree>
    <p:extLst>
      <p:ext uri="{BB962C8B-B14F-4D97-AF65-F5344CB8AC3E}">
        <p14:creationId xmlns:p14="http://schemas.microsoft.com/office/powerpoint/2010/main" val="1767049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000"/>
                                        <p:tgtEl>
                                          <p:spTgt spid="3"/>
                                        </p:tgtEl>
                                      </p:cBhvr>
                                    </p:animEffect>
                                  </p:childTnLst>
                                </p:cTn>
                              </p:par>
                            </p:childTnLst>
                          </p:cTn>
                        </p:par>
                        <p:par>
                          <p:cTn id="12" fill="hold">
                            <p:stCondLst>
                              <p:cond delay="3000"/>
                            </p:stCondLst>
                            <p:childTnLst>
                              <p:par>
                                <p:cTn id="13" presetID="22" presetClass="entr" presetSubtype="8"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1000"/>
                                        <p:tgtEl>
                                          <p:spTgt spid="5"/>
                                        </p:tgtEl>
                                      </p:cBhvr>
                                    </p:animEffect>
                                  </p:childTnLst>
                                </p:cTn>
                              </p:par>
                            </p:childTnLst>
                          </p:cTn>
                        </p:par>
                        <p:par>
                          <p:cTn id="16" fill="hold">
                            <p:stCondLst>
                              <p:cond delay="4000"/>
                            </p:stCondLst>
                            <p:childTnLst>
                              <p:par>
                                <p:cTn id="17" presetID="1" presetClass="entr" presetSubtype="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5">
            <a:extLst>
              <a:ext uri="{FF2B5EF4-FFF2-40B4-BE49-F238E27FC236}">
                <a16:creationId xmlns:a16="http://schemas.microsoft.com/office/drawing/2014/main" id="{681D1251-B19F-41B8-B776-E6F360F9F1F6}"/>
              </a:ext>
            </a:extLst>
          </p:cNvPr>
          <p:cNvSpPr txBox="1"/>
          <p:nvPr/>
        </p:nvSpPr>
        <p:spPr>
          <a:xfrm>
            <a:off x="10651735" y="226032"/>
            <a:ext cx="1292662" cy="5989834"/>
          </a:xfrm>
          <a:prstGeom prst="rect">
            <a:avLst/>
          </a:prstGeom>
          <a:noFill/>
        </p:spPr>
        <p:txBody>
          <a:bodyPr vert="eaVert" wrap="square" rtlCol="0">
            <a:spAutoFit/>
          </a:bodyPr>
          <a:lstStyle/>
          <a:p>
            <a:r>
              <a:rPr lang="zh-CN" altLang="en-US" sz="2400" b="1" dirty="0">
                <a:solidFill>
                  <a:schemeClr val="bg1"/>
                </a:solidFill>
              </a:rPr>
              <a:t>金鲁贤神父于</a:t>
            </a:r>
            <a:r>
              <a:rPr lang="en-US" altLang="zh-CN" sz="2400" b="1" dirty="0">
                <a:solidFill>
                  <a:schemeClr val="bg1"/>
                </a:solidFill>
              </a:rPr>
              <a:t>1982</a:t>
            </a:r>
            <a:r>
              <a:rPr lang="zh-CN" altLang="en-US" sz="2400" b="1" dirty="0">
                <a:solidFill>
                  <a:schemeClr val="bg1"/>
                </a:solidFill>
              </a:rPr>
              <a:t>年获得释放后参加了爱国会，后受张家树邀请，任上海佘山修院院长</a:t>
            </a:r>
            <a:r>
              <a:rPr lang="en-US" altLang="zh-CN" sz="2400" b="1" dirty="0">
                <a:solidFill>
                  <a:schemeClr val="bg1"/>
                </a:solidFill>
              </a:rPr>
              <a:t>……</a:t>
            </a:r>
            <a:endParaRPr lang="zh-CN" altLang="en-US" sz="2400" b="1" dirty="0">
              <a:solidFill>
                <a:schemeClr val="bg1"/>
              </a:solidFill>
            </a:endParaRPr>
          </a:p>
        </p:txBody>
      </p:sp>
      <p:sp>
        <p:nvSpPr>
          <p:cNvPr id="5" name="动作按钮: 后退或前一项 4">
            <a:hlinkClick r:id="rId2" action="ppaction://hlinksldjump"/>
            <a:extLst>
              <a:ext uri="{FF2B5EF4-FFF2-40B4-BE49-F238E27FC236}">
                <a16:creationId xmlns:a16="http://schemas.microsoft.com/office/drawing/2014/main" id="{9E9FD22F-23BB-4E89-A011-D5B252BB502C}"/>
              </a:ext>
            </a:extLst>
          </p:cNvPr>
          <p:cNvSpPr/>
          <p:nvPr/>
        </p:nvSpPr>
        <p:spPr>
          <a:xfrm>
            <a:off x="11430048" y="6277209"/>
            <a:ext cx="500066" cy="428628"/>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pic>
        <p:nvPicPr>
          <p:cNvPr id="1026" name="Picture 2">
            <a:extLst>
              <a:ext uri="{FF2B5EF4-FFF2-40B4-BE49-F238E27FC236}">
                <a16:creationId xmlns:a16="http://schemas.microsoft.com/office/drawing/2014/main" id="{AB7F33E9-571D-424A-B033-B0E7FCC0B6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4733" y="0"/>
            <a:ext cx="10287002"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9934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childTnLst>
                                </p:cTn>
                              </p:par>
                            </p:childTnLst>
                          </p:cTn>
                        </p:par>
                        <p:par>
                          <p:cTn id="8" fill="hold">
                            <p:stCondLst>
                              <p:cond delay="1000"/>
                            </p:stCondLst>
                            <p:childTnLst>
                              <p:par>
                                <p:cTn id="9" presetID="22" presetClass="entr" presetSubtype="1"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1250"/>
                                        <p:tgtEl>
                                          <p:spTgt spid="3"/>
                                        </p:tgtEl>
                                      </p:cBhvr>
                                    </p:animEffect>
                                  </p:childTnLst>
                                </p:cTn>
                              </p:par>
                            </p:childTnLst>
                          </p:cTn>
                        </p:par>
                        <p:par>
                          <p:cTn id="12" fill="hold">
                            <p:stCondLst>
                              <p:cond delay="2250"/>
                            </p:stCondLst>
                            <p:childTnLst>
                              <p:par>
                                <p:cTn id="13" presetID="1"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500cf604t7c7d08599036&amp;690.jpg">
            <a:extLst>
              <a:ext uri="{FF2B5EF4-FFF2-40B4-BE49-F238E27FC236}">
                <a16:creationId xmlns:a16="http://schemas.microsoft.com/office/drawing/2014/main" id="{320A81B7-D8E3-4A1F-9BEE-6322B7C91E05}"/>
              </a:ext>
            </a:extLst>
          </p:cNvPr>
          <p:cNvPicPr>
            <a:picLocks noChangeAspect="1"/>
          </p:cNvPicPr>
          <p:nvPr/>
        </p:nvPicPr>
        <p:blipFill>
          <a:blip r:embed="rId2"/>
          <a:stretch>
            <a:fillRect/>
          </a:stretch>
        </p:blipFill>
        <p:spPr>
          <a:xfrm>
            <a:off x="0" y="0"/>
            <a:ext cx="10143665" cy="6858000"/>
          </a:xfrm>
          <a:prstGeom prst="rect">
            <a:avLst/>
          </a:prstGeom>
          <a:ln>
            <a:noFill/>
          </a:ln>
          <a:effectLst>
            <a:softEdge rad="112500"/>
          </a:effectLst>
        </p:spPr>
      </p:pic>
      <p:sp>
        <p:nvSpPr>
          <p:cNvPr id="6" name="TextBox 5">
            <a:extLst>
              <a:ext uri="{FF2B5EF4-FFF2-40B4-BE49-F238E27FC236}">
                <a16:creationId xmlns:a16="http://schemas.microsoft.com/office/drawing/2014/main" id="{22FAC51C-1994-46FD-84AB-81745FB9264A}"/>
              </a:ext>
            </a:extLst>
          </p:cNvPr>
          <p:cNvSpPr txBox="1"/>
          <p:nvPr/>
        </p:nvSpPr>
        <p:spPr>
          <a:xfrm>
            <a:off x="10069503" y="164387"/>
            <a:ext cx="1908215" cy="6575460"/>
          </a:xfrm>
          <a:prstGeom prst="rect">
            <a:avLst/>
          </a:prstGeom>
          <a:noFill/>
        </p:spPr>
        <p:txBody>
          <a:bodyPr vert="eaVert" wrap="square" rtlCol="0">
            <a:spAutoFit/>
          </a:bodyPr>
          <a:lstStyle/>
          <a:p>
            <a:r>
              <a:rPr lang="zh-CN" altLang="en-US" sz="2800" b="1" dirty="0">
                <a:solidFill>
                  <a:schemeClr val="bg1"/>
                </a:solidFill>
              </a:rPr>
              <a:t>龚品梅主教于</a:t>
            </a:r>
            <a:r>
              <a:rPr lang="en-US" altLang="zh-CN" sz="2800" b="1" dirty="0">
                <a:solidFill>
                  <a:schemeClr val="bg1"/>
                </a:solidFill>
              </a:rPr>
              <a:t>1985</a:t>
            </a:r>
            <a:r>
              <a:rPr lang="zh-CN" altLang="en-US" sz="2800" b="1" dirty="0">
                <a:solidFill>
                  <a:schemeClr val="bg1"/>
                </a:solidFill>
              </a:rPr>
              <a:t>年</a:t>
            </a:r>
            <a:r>
              <a:rPr lang="en-US" altLang="zh-CN" sz="2800" b="1" dirty="0">
                <a:solidFill>
                  <a:schemeClr val="bg1"/>
                </a:solidFill>
              </a:rPr>
              <a:t>7</a:t>
            </a:r>
            <a:r>
              <a:rPr lang="zh-CN" altLang="en-US" sz="2800" b="1" dirty="0">
                <a:solidFill>
                  <a:schemeClr val="bg1"/>
                </a:solidFill>
              </a:rPr>
              <a:t>月</a:t>
            </a:r>
            <a:r>
              <a:rPr lang="en-US" altLang="zh-CN" sz="2800" b="1" dirty="0">
                <a:solidFill>
                  <a:schemeClr val="bg1"/>
                </a:solidFill>
              </a:rPr>
              <a:t>3</a:t>
            </a:r>
            <a:r>
              <a:rPr lang="zh-CN" altLang="en-US" sz="2800" b="1" dirty="0">
                <a:solidFill>
                  <a:schemeClr val="bg1"/>
                </a:solidFill>
              </a:rPr>
              <a:t>日假释后软禁在徐家汇蒲西路</a:t>
            </a:r>
            <a:r>
              <a:rPr lang="en-US" altLang="zh-CN" sz="2800" b="1" dirty="0">
                <a:solidFill>
                  <a:schemeClr val="bg1"/>
                </a:solidFill>
              </a:rPr>
              <a:t>120</a:t>
            </a:r>
            <a:r>
              <a:rPr lang="zh-CN" altLang="en-US" sz="2800" b="1" dirty="0">
                <a:solidFill>
                  <a:schemeClr val="bg1"/>
                </a:solidFill>
              </a:rPr>
              <a:t>号（主教府），</a:t>
            </a:r>
            <a:r>
              <a:rPr lang="en-US" altLang="zh-CN" sz="2800" b="1" dirty="0">
                <a:solidFill>
                  <a:schemeClr val="bg1"/>
                </a:solidFill>
              </a:rPr>
              <a:t>1988</a:t>
            </a:r>
            <a:r>
              <a:rPr lang="zh-CN" altLang="en-US" sz="2800" b="1" dirty="0">
                <a:solidFill>
                  <a:schemeClr val="bg1"/>
                </a:solidFill>
              </a:rPr>
              <a:t>年</a:t>
            </a:r>
            <a:r>
              <a:rPr lang="en-US" altLang="zh-CN" sz="2800" b="1" dirty="0">
                <a:solidFill>
                  <a:schemeClr val="bg1"/>
                </a:solidFill>
              </a:rPr>
              <a:t>5</a:t>
            </a:r>
            <a:r>
              <a:rPr lang="zh-CN" altLang="en-US" sz="2800" b="1" dirty="0">
                <a:solidFill>
                  <a:schemeClr val="bg1"/>
                </a:solidFill>
              </a:rPr>
              <a:t>月</a:t>
            </a:r>
            <a:r>
              <a:rPr lang="en-US" altLang="zh-CN" sz="2800" b="1" dirty="0">
                <a:solidFill>
                  <a:schemeClr val="bg1"/>
                </a:solidFill>
              </a:rPr>
              <a:t>11</a:t>
            </a:r>
            <a:r>
              <a:rPr lang="zh-CN" altLang="en-US" sz="2800" b="1" dirty="0">
                <a:solidFill>
                  <a:schemeClr val="bg1"/>
                </a:solidFill>
              </a:rPr>
              <a:t>日保外就医到美国康州，</a:t>
            </a:r>
            <a:r>
              <a:rPr lang="en-US" altLang="zh-CN" sz="2800" b="1" dirty="0">
                <a:solidFill>
                  <a:schemeClr val="bg1"/>
                </a:solidFill>
              </a:rPr>
              <a:t>1991</a:t>
            </a:r>
            <a:r>
              <a:rPr lang="zh-CN" altLang="en-US" sz="2800" b="1" dirty="0">
                <a:solidFill>
                  <a:schemeClr val="bg1"/>
                </a:solidFill>
              </a:rPr>
              <a:t>年</a:t>
            </a:r>
            <a:r>
              <a:rPr lang="en-US" altLang="zh-CN" sz="2800" b="1" dirty="0">
                <a:solidFill>
                  <a:schemeClr val="bg1"/>
                </a:solidFill>
              </a:rPr>
              <a:t>6</a:t>
            </a:r>
            <a:r>
              <a:rPr lang="zh-CN" altLang="en-US" sz="2800" b="1" dirty="0">
                <a:solidFill>
                  <a:schemeClr val="bg1"/>
                </a:solidFill>
              </a:rPr>
              <a:t>月</a:t>
            </a:r>
            <a:r>
              <a:rPr lang="en-US" altLang="zh-CN" sz="2800" b="1" dirty="0">
                <a:solidFill>
                  <a:schemeClr val="bg1"/>
                </a:solidFill>
              </a:rPr>
              <a:t>28</a:t>
            </a:r>
            <a:r>
              <a:rPr lang="zh-CN" altLang="en-US" sz="2800" b="1" dirty="0">
                <a:solidFill>
                  <a:schemeClr val="bg1"/>
                </a:solidFill>
              </a:rPr>
              <a:t>日教宗接见龚枢机。</a:t>
            </a:r>
          </a:p>
        </p:txBody>
      </p:sp>
    </p:spTree>
    <p:extLst>
      <p:ext uri="{BB962C8B-B14F-4D97-AF65-F5344CB8AC3E}">
        <p14:creationId xmlns:p14="http://schemas.microsoft.com/office/powerpoint/2010/main" val="1298125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childTnLst>
                                </p:cTn>
                              </p:par>
                            </p:childTnLst>
                          </p:cTn>
                        </p:par>
                        <p:par>
                          <p:cTn id="8" fill="hold">
                            <p:stCondLst>
                              <p:cond delay="125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1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96BA10-FEF7-4484-B38B-0835F22D6CC9}"/>
              </a:ext>
            </a:extLst>
          </p:cNvPr>
          <p:cNvSpPr txBox="1"/>
          <p:nvPr/>
        </p:nvSpPr>
        <p:spPr>
          <a:xfrm>
            <a:off x="6304909" y="2663724"/>
            <a:ext cx="5522122" cy="3108543"/>
          </a:xfrm>
          <a:prstGeom prst="rect">
            <a:avLst/>
          </a:prstGeom>
          <a:noFill/>
        </p:spPr>
        <p:txBody>
          <a:bodyPr wrap="square" rtlCol="0">
            <a:spAutoFit/>
          </a:bodyPr>
          <a:lstStyle/>
          <a:p>
            <a:r>
              <a:rPr lang="en-US" altLang="zh-CN" sz="2800" b="1" dirty="0">
                <a:solidFill>
                  <a:schemeClr val="bg1"/>
                </a:solidFill>
              </a:rPr>
              <a:t>1985</a:t>
            </a:r>
            <a:r>
              <a:rPr lang="zh-CN" altLang="en-US" sz="2800" b="1" dirty="0">
                <a:solidFill>
                  <a:schemeClr val="bg1"/>
                </a:solidFill>
              </a:rPr>
              <a:t>年</a:t>
            </a:r>
            <a:r>
              <a:rPr lang="en-US" altLang="zh-CN" sz="2800" b="1" dirty="0">
                <a:solidFill>
                  <a:schemeClr val="bg1"/>
                </a:solidFill>
              </a:rPr>
              <a:t>2</a:t>
            </a:r>
            <a:r>
              <a:rPr lang="zh-CN" altLang="en-US" sz="2800" b="1" dirty="0">
                <a:solidFill>
                  <a:schemeClr val="bg1"/>
                </a:solidFill>
              </a:rPr>
              <a:t>月</a:t>
            </a:r>
            <a:r>
              <a:rPr lang="en-US" altLang="zh-CN" sz="2800" b="1" dirty="0">
                <a:solidFill>
                  <a:schemeClr val="bg1"/>
                </a:solidFill>
              </a:rPr>
              <a:t>27</a:t>
            </a:r>
            <a:r>
              <a:rPr lang="zh-CN" altLang="en-US" sz="2800" b="1" dirty="0">
                <a:solidFill>
                  <a:schemeClr val="bg1"/>
                </a:solidFill>
              </a:rPr>
              <a:t>日，范忠良由龚品梅主教秘密祝圣为天主教上海教区助理主教。</a:t>
            </a:r>
            <a:r>
              <a:rPr lang="en-US" altLang="zh-CN" sz="2800" b="1" dirty="0">
                <a:solidFill>
                  <a:schemeClr val="bg1"/>
                </a:solidFill>
              </a:rPr>
              <a:t>2000</a:t>
            </a:r>
            <a:r>
              <a:rPr lang="zh-CN" altLang="en-US" sz="2800" b="1" dirty="0">
                <a:solidFill>
                  <a:schemeClr val="bg1"/>
                </a:solidFill>
              </a:rPr>
              <a:t>年</a:t>
            </a:r>
            <a:r>
              <a:rPr lang="en-US" altLang="zh-CN" sz="2800" b="1" dirty="0">
                <a:solidFill>
                  <a:schemeClr val="bg1"/>
                </a:solidFill>
              </a:rPr>
              <a:t>3</a:t>
            </a:r>
            <a:r>
              <a:rPr lang="zh-CN" altLang="en-US" sz="2800" b="1" dirty="0">
                <a:solidFill>
                  <a:schemeClr val="bg1"/>
                </a:solidFill>
              </a:rPr>
              <a:t>月</a:t>
            </a:r>
            <a:r>
              <a:rPr lang="en-US" altLang="zh-CN" sz="2800" b="1" dirty="0">
                <a:solidFill>
                  <a:schemeClr val="bg1"/>
                </a:solidFill>
              </a:rPr>
              <a:t>12</a:t>
            </a:r>
            <a:r>
              <a:rPr lang="zh-CN" altLang="en-US" sz="2800" b="1" dirty="0">
                <a:solidFill>
                  <a:schemeClr val="bg1"/>
                </a:solidFill>
              </a:rPr>
              <a:t>日，龚品梅主教在美国去世，范忠良遂自动成为上海教区正权主教，以及苏州教区、南京总教区署理主教，不过，未获中国政府的官方认可。</a:t>
            </a:r>
          </a:p>
        </p:txBody>
      </p:sp>
      <p:pic>
        <p:nvPicPr>
          <p:cNvPr id="4" name="图片 3" descr="3246250906504413896.jpg">
            <a:extLst>
              <a:ext uri="{FF2B5EF4-FFF2-40B4-BE49-F238E27FC236}">
                <a16:creationId xmlns:a16="http://schemas.microsoft.com/office/drawing/2014/main" id="{4BC82C36-376C-4811-B533-5E1C01ADEED3}"/>
              </a:ext>
            </a:extLst>
          </p:cNvPr>
          <p:cNvPicPr>
            <a:picLocks noChangeAspect="1"/>
          </p:cNvPicPr>
          <p:nvPr/>
        </p:nvPicPr>
        <p:blipFill>
          <a:blip r:embed="rId2"/>
          <a:srcRect l="3027" t="4545" r="3140" b="2273"/>
          <a:stretch>
            <a:fillRect/>
          </a:stretch>
        </p:blipFill>
        <p:spPr>
          <a:xfrm>
            <a:off x="-72711" y="-117509"/>
            <a:ext cx="5959804" cy="6836807"/>
          </a:xfrm>
          <a:prstGeom prst="rect">
            <a:avLst/>
          </a:prstGeom>
          <a:ln>
            <a:noFill/>
          </a:ln>
          <a:effectLst>
            <a:softEdge rad="112500"/>
          </a:effectLst>
        </p:spPr>
      </p:pic>
      <p:sp>
        <p:nvSpPr>
          <p:cNvPr id="6" name="动作按钮: 后退或前一项 5">
            <a:hlinkClick r:id="rId3" action="ppaction://hlinksldjump"/>
            <a:extLst>
              <a:ext uri="{FF2B5EF4-FFF2-40B4-BE49-F238E27FC236}">
                <a16:creationId xmlns:a16="http://schemas.microsoft.com/office/drawing/2014/main" id="{18E0BDC1-C34B-4625-8C58-6EBC1ACE634B}"/>
              </a:ext>
            </a:extLst>
          </p:cNvPr>
          <p:cNvSpPr/>
          <p:nvPr/>
        </p:nvSpPr>
        <p:spPr>
          <a:xfrm>
            <a:off x="11430048" y="6277209"/>
            <a:ext cx="500066" cy="428628"/>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spTree>
    <p:extLst>
      <p:ext uri="{BB962C8B-B14F-4D97-AF65-F5344CB8AC3E}">
        <p14:creationId xmlns:p14="http://schemas.microsoft.com/office/powerpoint/2010/main" val="3110389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1250"/>
                                        <p:tgtEl>
                                          <p:spTgt spid="2"/>
                                        </p:tgtEl>
                                      </p:cBhvr>
                                    </p:animEffect>
                                  </p:childTnLst>
                                </p:cTn>
                              </p:par>
                            </p:childTnLst>
                          </p:cTn>
                        </p:par>
                        <p:par>
                          <p:cTn id="12" fill="hold">
                            <p:stCondLst>
                              <p:cond delay="2250"/>
                            </p:stCondLst>
                            <p:childTnLst>
                              <p:par>
                                <p:cTn id="13" presetID="1"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
            <a:extLst>
              <a:ext uri="{FF2B5EF4-FFF2-40B4-BE49-F238E27FC236}">
                <a16:creationId xmlns:a16="http://schemas.microsoft.com/office/drawing/2014/main" id="{4000D344-76D8-490D-8C4A-17FFACE1CB86}"/>
              </a:ext>
            </a:extLst>
          </p:cNvPr>
          <p:cNvSpPr txBox="1"/>
          <p:nvPr/>
        </p:nvSpPr>
        <p:spPr>
          <a:xfrm>
            <a:off x="8471972" y="151179"/>
            <a:ext cx="3572740" cy="6555641"/>
          </a:xfrm>
          <a:prstGeom prst="rect">
            <a:avLst/>
          </a:prstGeom>
          <a:noFill/>
        </p:spPr>
        <p:txBody>
          <a:bodyPr wrap="square" rtlCol="0">
            <a:spAutoFit/>
          </a:bodyPr>
          <a:lstStyle/>
          <a:p>
            <a:r>
              <a:rPr lang="en-US" altLang="zh-CN" sz="2800" b="1" dirty="0">
                <a:solidFill>
                  <a:schemeClr val="bg1"/>
                </a:solidFill>
                <a:latin typeface="+mn-ea"/>
              </a:rPr>
              <a:t>1984</a:t>
            </a:r>
            <a:r>
              <a:rPr lang="zh-CN" altLang="en-US" sz="2800" b="1" dirty="0">
                <a:solidFill>
                  <a:schemeClr val="bg1"/>
                </a:solidFill>
                <a:latin typeface="+mn-ea"/>
              </a:rPr>
              <a:t>年</a:t>
            </a:r>
            <a:r>
              <a:rPr lang="en-US" altLang="zh-CN" sz="2800" b="1" dirty="0">
                <a:solidFill>
                  <a:schemeClr val="bg1"/>
                </a:solidFill>
                <a:latin typeface="+mn-ea"/>
              </a:rPr>
              <a:t>1</a:t>
            </a:r>
            <a:r>
              <a:rPr lang="zh-CN" altLang="en-US" sz="2800" b="1" dirty="0">
                <a:solidFill>
                  <a:schemeClr val="bg1"/>
                </a:solidFill>
                <a:latin typeface="+mn-ea"/>
              </a:rPr>
              <a:t>月</a:t>
            </a:r>
            <a:r>
              <a:rPr lang="en-US" altLang="zh-CN" sz="2800" b="1" dirty="0">
                <a:solidFill>
                  <a:schemeClr val="bg1"/>
                </a:solidFill>
                <a:latin typeface="+mn-ea"/>
              </a:rPr>
              <a:t>27</a:t>
            </a:r>
            <a:r>
              <a:rPr lang="zh-CN" altLang="en-US" sz="2800" b="1" dirty="0">
                <a:solidFill>
                  <a:schemeClr val="bg1"/>
                </a:solidFill>
                <a:latin typeface="+mn-ea"/>
              </a:rPr>
              <a:t>日，中国天主教上海教区在徐汇大教堂由中国天主教主教团团长、上海教区张家树主教为金鲁贤祝圣助理主教，为李思德祝圣辅理主教（都未经教宗批准）。参加祝圣典礼的还有中国天主教爱国会主席宗怀德主教，中国天主教第一位自选自圣的汉口教区董光清主教、南京教区钱惠民主教等。</a:t>
            </a:r>
          </a:p>
        </p:txBody>
      </p:sp>
      <p:pic>
        <p:nvPicPr>
          <p:cNvPr id="13" name="图片 12">
            <a:extLst>
              <a:ext uri="{FF2B5EF4-FFF2-40B4-BE49-F238E27FC236}">
                <a16:creationId xmlns:a16="http://schemas.microsoft.com/office/drawing/2014/main" id="{D3BD1A01-3DCE-4BFE-BD9A-59BBAB9E1A3E}"/>
              </a:ext>
            </a:extLst>
          </p:cNvPr>
          <p:cNvPicPr>
            <a:picLocks noChangeAspect="1"/>
          </p:cNvPicPr>
          <p:nvPr/>
        </p:nvPicPr>
        <p:blipFill>
          <a:blip r:embed="rId2"/>
          <a:stretch>
            <a:fillRect/>
          </a:stretch>
        </p:blipFill>
        <p:spPr>
          <a:xfrm>
            <a:off x="0" y="0"/>
            <a:ext cx="8163499" cy="6858000"/>
          </a:xfrm>
          <a:prstGeom prst="rect">
            <a:avLst/>
          </a:prstGeom>
        </p:spPr>
      </p:pic>
      <p:sp>
        <p:nvSpPr>
          <p:cNvPr id="15" name="动作按钮: 后退或前一项 14">
            <a:hlinkClick r:id="rId3" action="ppaction://hlinksldjump"/>
            <a:extLst>
              <a:ext uri="{FF2B5EF4-FFF2-40B4-BE49-F238E27FC236}">
                <a16:creationId xmlns:a16="http://schemas.microsoft.com/office/drawing/2014/main" id="{EAB37B93-D4CA-4A69-8FC7-964CE9F534B8}"/>
              </a:ext>
            </a:extLst>
          </p:cNvPr>
          <p:cNvSpPr/>
          <p:nvPr/>
        </p:nvSpPr>
        <p:spPr>
          <a:xfrm>
            <a:off x="11430048" y="6277209"/>
            <a:ext cx="500066" cy="428628"/>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spTree>
    <p:extLst>
      <p:ext uri="{BB962C8B-B14F-4D97-AF65-F5344CB8AC3E}">
        <p14:creationId xmlns:p14="http://schemas.microsoft.com/office/powerpoint/2010/main" val="3797057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250"/>
                                        <p:tgtEl>
                                          <p:spTgt spid="13"/>
                                        </p:tgtEl>
                                      </p:cBhvr>
                                    </p:animEffect>
                                  </p:childTnLst>
                                </p:cTn>
                              </p:par>
                            </p:childTnLst>
                          </p:cTn>
                        </p:par>
                        <p:par>
                          <p:cTn id="8" fill="hold">
                            <p:stCondLst>
                              <p:cond delay="125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1500"/>
                                        <p:tgtEl>
                                          <p:spTgt spid="12"/>
                                        </p:tgtEl>
                                      </p:cBhvr>
                                    </p:animEffect>
                                  </p:childTnLst>
                                </p:cTn>
                              </p:par>
                            </p:childTnLst>
                          </p:cTn>
                        </p:par>
                        <p:par>
                          <p:cTn id="12" fill="hold">
                            <p:stCondLst>
                              <p:cond delay="2750"/>
                            </p:stCondLst>
                            <p:childTnLst>
                              <p:par>
                                <p:cTn id="13" presetID="1" presetClass="entr" presetSubtype="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动作按钮: 后退或前一项 12">
            <a:hlinkClick r:id="rId2" action="ppaction://hlinksldjump"/>
            <a:extLst>
              <a:ext uri="{FF2B5EF4-FFF2-40B4-BE49-F238E27FC236}">
                <a16:creationId xmlns:a16="http://schemas.microsoft.com/office/drawing/2014/main" id="{34D61A61-9B6F-45D3-99A0-1B1B09AC996D}"/>
              </a:ext>
            </a:extLst>
          </p:cNvPr>
          <p:cNvSpPr/>
          <p:nvPr/>
        </p:nvSpPr>
        <p:spPr>
          <a:xfrm>
            <a:off x="11430048" y="6277209"/>
            <a:ext cx="500066" cy="428628"/>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sp>
        <p:nvSpPr>
          <p:cNvPr id="14" name="TextBox 1">
            <a:extLst>
              <a:ext uri="{FF2B5EF4-FFF2-40B4-BE49-F238E27FC236}">
                <a16:creationId xmlns:a16="http://schemas.microsoft.com/office/drawing/2014/main" id="{F99AD196-DB05-49F8-9FAD-1D34758CC3F5}"/>
              </a:ext>
            </a:extLst>
          </p:cNvPr>
          <p:cNvSpPr txBox="1"/>
          <p:nvPr/>
        </p:nvSpPr>
        <p:spPr>
          <a:xfrm>
            <a:off x="375055" y="5001709"/>
            <a:ext cx="11555059" cy="954107"/>
          </a:xfrm>
          <a:prstGeom prst="rect">
            <a:avLst/>
          </a:prstGeom>
          <a:noFill/>
        </p:spPr>
        <p:txBody>
          <a:bodyPr wrap="square" rtlCol="0">
            <a:spAutoFit/>
          </a:bodyPr>
          <a:lstStyle/>
          <a:p>
            <a:r>
              <a:rPr lang="en-US" altLang="zh-CN" sz="2800" b="1" dirty="0">
                <a:solidFill>
                  <a:schemeClr val="bg1"/>
                </a:solidFill>
                <a:latin typeface="+mn-ea"/>
              </a:rPr>
              <a:t>1988</a:t>
            </a:r>
            <a:r>
              <a:rPr lang="zh-CN" altLang="en-US" sz="2800" b="1" dirty="0">
                <a:solidFill>
                  <a:schemeClr val="bg1"/>
                </a:solidFill>
                <a:latin typeface="+mn-ea"/>
              </a:rPr>
              <a:t>年，张家树去世，金鲁贤成为上海教区官方主教。上海教区形成“忠贞教会”主教范忠良和官方认可的主教金鲁贤二位主教并立的情况。</a:t>
            </a:r>
          </a:p>
        </p:txBody>
      </p:sp>
      <p:sp>
        <p:nvSpPr>
          <p:cNvPr id="15" name="TextBox 2">
            <a:extLst>
              <a:ext uri="{FF2B5EF4-FFF2-40B4-BE49-F238E27FC236}">
                <a16:creationId xmlns:a16="http://schemas.microsoft.com/office/drawing/2014/main" id="{DDDC5147-5105-4B87-8167-CA9C8DC04A73}"/>
              </a:ext>
            </a:extLst>
          </p:cNvPr>
          <p:cNvSpPr txBox="1"/>
          <p:nvPr/>
        </p:nvSpPr>
        <p:spPr>
          <a:xfrm>
            <a:off x="375055" y="6029647"/>
            <a:ext cx="10092142" cy="523220"/>
          </a:xfrm>
          <a:prstGeom prst="rect">
            <a:avLst/>
          </a:prstGeom>
          <a:noFill/>
        </p:spPr>
        <p:txBody>
          <a:bodyPr wrap="square" rtlCol="0">
            <a:spAutoFit/>
          </a:bodyPr>
          <a:lstStyle/>
          <a:p>
            <a:r>
              <a:rPr lang="en-US" altLang="zh-CN" sz="2800" b="1" dirty="0">
                <a:solidFill>
                  <a:schemeClr val="bg1"/>
                </a:solidFill>
                <a:latin typeface="+mn-ea"/>
              </a:rPr>
              <a:t>2004</a:t>
            </a:r>
            <a:r>
              <a:rPr lang="zh-CN" altLang="en-US" sz="2800" b="1" dirty="0">
                <a:solidFill>
                  <a:schemeClr val="bg1"/>
                </a:solidFill>
                <a:latin typeface="+mn-ea"/>
              </a:rPr>
              <a:t>年，金主教获教廷认可为上海教区范忠良的助理主教。</a:t>
            </a:r>
          </a:p>
        </p:txBody>
      </p:sp>
      <p:pic>
        <p:nvPicPr>
          <p:cNvPr id="1026" name="Picture 2">
            <a:extLst>
              <a:ext uri="{FF2B5EF4-FFF2-40B4-BE49-F238E27FC236}">
                <a16:creationId xmlns:a16="http://schemas.microsoft.com/office/drawing/2014/main" id="{8EBE6615-E58F-4F2E-9170-DCA0DEBD51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0458" y="281141"/>
            <a:ext cx="3243005" cy="45201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a:extLst>
              <a:ext uri="{FF2B5EF4-FFF2-40B4-BE49-F238E27FC236}">
                <a16:creationId xmlns:a16="http://schemas.microsoft.com/office/drawing/2014/main" id="{B823BFFE-E493-48FA-BDBC-6F157C66DBBF}"/>
              </a:ext>
            </a:extLst>
          </p:cNvPr>
          <p:cNvPicPr>
            <a:picLocks noChangeAspect="1"/>
          </p:cNvPicPr>
          <p:nvPr/>
        </p:nvPicPr>
        <p:blipFill>
          <a:blip r:embed="rId4"/>
          <a:stretch>
            <a:fillRect/>
          </a:stretch>
        </p:blipFill>
        <p:spPr>
          <a:xfrm>
            <a:off x="6283823" y="305133"/>
            <a:ext cx="3407719" cy="4295779"/>
          </a:xfrm>
          <a:prstGeom prst="rect">
            <a:avLst/>
          </a:prstGeom>
        </p:spPr>
      </p:pic>
    </p:spTree>
    <p:extLst>
      <p:ext uri="{BB962C8B-B14F-4D97-AF65-F5344CB8AC3E}">
        <p14:creationId xmlns:p14="http://schemas.microsoft.com/office/powerpoint/2010/main" val="126133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wipe(left)">
                                      <p:cBhvr>
                                        <p:cTn id="7" dur="1000"/>
                                        <p:tgtEl>
                                          <p:spTgt spid="1026"/>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750"/>
                                        <p:tgtEl>
                                          <p:spTgt spid="7"/>
                                        </p:tgtEl>
                                      </p:cBhvr>
                                    </p:animEffect>
                                  </p:childTnLst>
                                </p:cTn>
                              </p:par>
                            </p:childTnLst>
                          </p:cTn>
                        </p:par>
                        <p:par>
                          <p:cTn id="12" fill="hold">
                            <p:stCondLst>
                              <p:cond delay="1750"/>
                            </p:stCondLst>
                            <p:childTnLst>
                              <p:par>
                                <p:cTn id="13" presetID="22" presetClass="entr" presetSubtype="8"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left)">
                                      <p:cBhvr>
                                        <p:cTn id="15" dur="125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left)">
                                      <p:cBhvr>
                                        <p:cTn id="20" dur="1000"/>
                                        <p:tgtEl>
                                          <p:spTgt spid="15"/>
                                        </p:tgtEl>
                                      </p:cBhvr>
                                    </p:animEffect>
                                  </p:childTnLst>
                                </p:cTn>
                              </p:par>
                            </p:childTnLst>
                          </p:cTn>
                        </p:par>
                        <p:par>
                          <p:cTn id="21" fill="hold">
                            <p:stCondLst>
                              <p:cond delay="1000"/>
                            </p:stCondLst>
                            <p:childTnLst>
                              <p:par>
                                <p:cTn id="22" presetID="1"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P spid="1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
            <a:extLst>
              <a:ext uri="{FF2B5EF4-FFF2-40B4-BE49-F238E27FC236}">
                <a16:creationId xmlns:a16="http://schemas.microsoft.com/office/drawing/2014/main" id="{D6735536-69E0-4398-9256-7733B96458F5}"/>
              </a:ext>
            </a:extLst>
          </p:cNvPr>
          <p:cNvSpPr txBox="1"/>
          <p:nvPr/>
        </p:nvSpPr>
        <p:spPr>
          <a:xfrm>
            <a:off x="6452171" y="3904669"/>
            <a:ext cx="5907639" cy="2246769"/>
          </a:xfrm>
          <a:prstGeom prst="rect">
            <a:avLst/>
          </a:prstGeom>
          <a:noFill/>
        </p:spPr>
        <p:txBody>
          <a:bodyPr wrap="square" rtlCol="0">
            <a:spAutoFit/>
          </a:bodyPr>
          <a:lstStyle/>
          <a:p>
            <a:r>
              <a:rPr lang="en-US" altLang="zh-CN" sz="2800" b="1" dirty="0">
                <a:solidFill>
                  <a:schemeClr val="bg1"/>
                </a:solidFill>
                <a:latin typeface="+mn-ea"/>
              </a:rPr>
              <a:t>2005</a:t>
            </a:r>
            <a:r>
              <a:rPr lang="zh-CN" altLang="en-US" sz="2800" b="1" dirty="0">
                <a:solidFill>
                  <a:schemeClr val="bg1"/>
                </a:solidFill>
                <a:latin typeface="+mn-ea"/>
              </a:rPr>
              <a:t>年</a:t>
            </a:r>
            <a:r>
              <a:rPr lang="en-US" altLang="zh-CN" sz="2800" b="1" dirty="0">
                <a:solidFill>
                  <a:schemeClr val="bg1"/>
                </a:solidFill>
                <a:latin typeface="+mn-ea"/>
              </a:rPr>
              <a:t>6</a:t>
            </a:r>
            <a:r>
              <a:rPr lang="zh-CN" altLang="en-US" sz="2800" b="1" dirty="0">
                <a:solidFill>
                  <a:schemeClr val="bg1"/>
                </a:solidFill>
                <a:latin typeface="+mn-ea"/>
              </a:rPr>
              <a:t>月</a:t>
            </a:r>
            <a:r>
              <a:rPr lang="en-US" altLang="zh-CN" sz="2800" b="1" dirty="0">
                <a:solidFill>
                  <a:schemeClr val="bg1"/>
                </a:solidFill>
                <a:latin typeface="+mn-ea"/>
              </a:rPr>
              <a:t>28</a:t>
            </a:r>
            <a:r>
              <a:rPr lang="zh-CN" altLang="en-US" sz="2800" b="1" dirty="0">
                <a:solidFill>
                  <a:schemeClr val="bg1"/>
                </a:solidFill>
                <a:latin typeface="+mn-ea"/>
              </a:rPr>
              <a:t>日，金鲁贤主教祝圣邢文之为上海教区辅理主教，天主教香港教区主教陈日君称邢文之是前教宗若望</a:t>
            </a:r>
            <a:r>
              <a:rPr lang="en-US" altLang="zh-CN" sz="2800" b="1" dirty="0">
                <a:solidFill>
                  <a:schemeClr val="bg1"/>
                </a:solidFill>
                <a:latin typeface="+mn-ea"/>
              </a:rPr>
              <a:t>·</a:t>
            </a:r>
            <a:r>
              <a:rPr lang="zh-CN" altLang="en-US" sz="2800" b="1" dirty="0">
                <a:solidFill>
                  <a:schemeClr val="bg1"/>
                </a:solidFill>
                <a:latin typeface="+mn-ea"/>
              </a:rPr>
              <a:t>保禄二世临终前任命的，他也是教廷和北京政府都承认的主教。</a:t>
            </a:r>
          </a:p>
        </p:txBody>
      </p:sp>
      <p:pic>
        <p:nvPicPr>
          <p:cNvPr id="30" name="Picture 2">
            <a:extLst>
              <a:ext uri="{FF2B5EF4-FFF2-40B4-BE49-F238E27FC236}">
                <a16:creationId xmlns:a16="http://schemas.microsoft.com/office/drawing/2014/main" id="{123F163F-98D8-47A0-A1D5-4C237C78DD04}"/>
              </a:ext>
            </a:extLst>
          </p:cNvPr>
          <p:cNvPicPr>
            <a:picLocks noChangeAspect="1" noChangeArrowheads="1"/>
          </p:cNvPicPr>
          <p:nvPr/>
        </p:nvPicPr>
        <p:blipFill>
          <a:blip r:embed="rId2"/>
          <a:srcRect l="21098" r="33190" b="12500"/>
          <a:stretch>
            <a:fillRect/>
          </a:stretch>
        </p:blipFill>
        <p:spPr bwMode="auto">
          <a:xfrm>
            <a:off x="-113016" y="-112921"/>
            <a:ext cx="6390526" cy="6882105"/>
          </a:xfrm>
          <a:prstGeom prst="rect">
            <a:avLst/>
          </a:prstGeom>
          <a:ln>
            <a:noFill/>
          </a:ln>
          <a:effectLst>
            <a:softEdge rad="112500"/>
          </a:effectLst>
        </p:spPr>
      </p:pic>
      <p:pic>
        <p:nvPicPr>
          <p:cNvPr id="31" name="图片 30" descr="2010052811211729.jpg">
            <a:extLst>
              <a:ext uri="{FF2B5EF4-FFF2-40B4-BE49-F238E27FC236}">
                <a16:creationId xmlns:a16="http://schemas.microsoft.com/office/drawing/2014/main" id="{C115F9E1-6982-4CD2-9A25-1496475A73AF}"/>
              </a:ext>
            </a:extLst>
          </p:cNvPr>
          <p:cNvPicPr>
            <a:picLocks noChangeAspect="1"/>
          </p:cNvPicPr>
          <p:nvPr/>
        </p:nvPicPr>
        <p:blipFill>
          <a:blip r:embed="rId3"/>
          <a:srcRect l="12264"/>
          <a:stretch>
            <a:fillRect/>
          </a:stretch>
        </p:blipFill>
        <p:spPr>
          <a:xfrm>
            <a:off x="7102811" y="328773"/>
            <a:ext cx="4159084" cy="3174576"/>
          </a:xfrm>
          <a:prstGeom prst="rect">
            <a:avLst/>
          </a:prstGeom>
          <a:ln>
            <a:noFill/>
          </a:ln>
          <a:effectLst>
            <a:softEdge rad="112500"/>
          </a:effectLst>
        </p:spPr>
      </p:pic>
      <p:sp>
        <p:nvSpPr>
          <p:cNvPr id="33" name="动作按钮: 后退或前一项 32">
            <a:hlinkClick r:id="rId4" action="ppaction://hlinksldjump"/>
            <a:extLst>
              <a:ext uri="{FF2B5EF4-FFF2-40B4-BE49-F238E27FC236}">
                <a16:creationId xmlns:a16="http://schemas.microsoft.com/office/drawing/2014/main" id="{5CDD87D5-792E-4687-821E-2C656C727E5A}"/>
              </a:ext>
            </a:extLst>
          </p:cNvPr>
          <p:cNvSpPr/>
          <p:nvPr/>
        </p:nvSpPr>
        <p:spPr>
          <a:xfrm>
            <a:off x="11430048" y="6277209"/>
            <a:ext cx="500066" cy="428628"/>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spTree>
    <p:extLst>
      <p:ext uri="{BB962C8B-B14F-4D97-AF65-F5344CB8AC3E}">
        <p14:creationId xmlns:p14="http://schemas.microsoft.com/office/powerpoint/2010/main" val="1462415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1000"/>
                                        <p:tgtEl>
                                          <p:spTgt spid="30"/>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left)">
                                      <p:cBhvr>
                                        <p:cTn id="11" dur="1000"/>
                                        <p:tgtEl>
                                          <p:spTgt spid="31"/>
                                        </p:tgtEl>
                                      </p:cBhvr>
                                    </p:animEffect>
                                  </p:childTnLst>
                                </p:cTn>
                              </p:par>
                            </p:childTnLst>
                          </p:cTn>
                        </p:par>
                        <p:par>
                          <p:cTn id="12" fill="hold">
                            <p:stCondLst>
                              <p:cond delay="2000"/>
                            </p:stCondLst>
                            <p:childTnLst>
                              <p:par>
                                <p:cTn id="13" presetID="22" presetClass="entr" presetSubtype="8" fill="hold" grpId="0"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wipe(left)">
                                      <p:cBhvr>
                                        <p:cTn id="15" dur="2000"/>
                                        <p:tgtEl>
                                          <p:spTgt spid="29"/>
                                        </p:tgtEl>
                                      </p:cBhvr>
                                    </p:animEffect>
                                  </p:childTnLst>
                                </p:cTn>
                              </p:par>
                            </p:childTnLst>
                          </p:cTn>
                        </p:par>
                        <p:par>
                          <p:cTn id="16" fill="hold">
                            <p:stCondLst>
                              <p:cond delay="4000"/>
                            </p:stCondLst>
                            <p:childTnLst>
                              <p:par>
                                <p:cTn id="17" presetID="1" presetClass="entr" presetSubtype="0" fill="hold" grpId="0" nodeType="after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E46E2010-FD91-4ED5-95C1-B8A70BDC3A44}"/>
              </a:ext>
            </a:extLst>
          </p:cNvPr>
          <p:cNvSpPr txBox="1"/>
          <p:nvPr/>
        </p:nvSpPr>
        <p:spPr>
          <a:xfrm>
            <a:off x="143838" y="5576905"/>
            <a:ext cx="12048162" cy="1200329"/>
          </a:xfrm>
          <a:prstGeom prst="rect">
            <a:avLst/>
          </a:prstGeom>
          <a:noFill/>
        </p:spPr>
        <p:txBody>
          <a:bodyPr wrap="square" rtlCol="0">
            <a:spAutoFit/>
          </a:bodyPr>
          <a:lstStyle/>
          <a:p>
            <a:r>
              <a:rPr lang="zh-CN" altLang="en-US" sz="2400" b="1" dirty="0">
                <a:solidFill>
                  <a:schemeClr val="bg1"/>
                </a:solidFill>
                <a:latin typeface="+mn-ea"/>
              </a:rPr>
              <a:t>由于邢文之辅理主教在被祝圣后，拒绝参与</a:t>
            </a:r>
            <a:r>
              <a:rPr lang="en-US" altLang="zh-CN" sz="2400" b="1" dirty="0">
                <a:solidFill>
                  <a:schemeClr val="bg1"/>
                </a:solidFill>
                <a:latin typeface="+mn-ea"/>
              </a:rPr>
              <a:t>2006</a:t>
            </a:r>
            <a:r>
              <a:rPr lang="zh-CN" altLang="en-US" sz="2400" b="1" dirty="0">
                <a:solidFill>
                  <a:schemeClr val="bg1"/>
                </a:solidFill>
                <a:latin typeface="+mn-ea"/>
              </a:rPr>
              <a:t>年由中国天主教爱国会安排的不被教廷认可的安徽主教刘新红的祝圣典礼，引起了政府当局的不满，再者，邢文之主教在八大期间抵制自选自圣的口号，不穿主教服饰，迟到等也都引起官方的不满。</a:t>
            </a:r>
          </a:p>
        </p:txBody>
      </p:sp>
      <p:pic>
        <p:nvPicPr>
          <p:cNvPr id="5" name="Picture 3">
            <a:extLst>
              <a:ext uri="{FF2B5EF4-FFF2-40B4-BE49-F238E27FC236}">
                <a16:creationId xmlns:a16="http://schemas.microsoft.com/office/drawing/2014/main" id="{DB1DCB92-13B4-4FFA-A5AF-2E198B4F8D9D}"/>
              </a:ext>
            </a:extLst>
          </p:cNvPr>
          <p:cNvPicPr>
            <a:picLocks noChangeAspect="1" noChangeArrowheads="1"/>
          </p:cNvPicPr>
          <p:nvPr/>
        </p:nvPicPr>
        <p:blipFill>
          <a:blip r:embed="rId2"/>
          <a:srcRect/>
          <a:stretch>
            <a:fillRect/>
          </a:stretch>
        </p:blipFill>
        <p:spPr bwMode="auto">
          <a:xfrm>
            <a:off x="0" y="-1"/>
            <a:ext cx="10139490" cy="5496140"/>
          </a:xfrm>
          <a:prstGeom prst="rect">
            <a:avLst/>
          </a:prstGeom>
          <a:ln>
            <a:noFill/>
          </a:ln>
          <a:effectLst>
            <a:softEdge rad="112500"/>
          </a:effectLst>
        </p:spPr>
      </p:pic>
      <p:sp>
        <p:nvSpPr>
          <p:cNvPr id="6" name="TextBox 6">
            <a:extLst>
              <a:ext uri="{FF2B5EF4-FFF2-40B4-BE49-F238E27FC236}">
                <a16:creationId xmlns:a16="http://schemas.microsoft.com/office/drawing/2014/main" id="{D811BAB2-C59A-4662-A24D-02DF222B4466}"/>
              </a:ext>
            </a:extLst>
          </p:cNvPr>
          <p:cNvSpPr txBox="1"/>
          <p:nvPr/>
        </p:nvSpPr>
        <p:spPr>
          <a:xfrm>
            <a:off x="10548712" y="872737"/>
            <a:ext cx="738664" cy="4017762"/>
          </a:xfrm>
          <a:prstGeom prst="rect">
            <a:avLst/>
          </a:prstGeom>
          <a:noFill/>
        </p:spPr>
        <p:txBody>
          <a:bodyPr vert="eaVert" wrap="square" rtlCol="0">
            <a:spAutoFit/>
          </a:bodyPr>
          <a:lstStyle/>
          <a:p>
            <a:r>
              <a:rPr lang="zh-CN" altLang="en-US" sz="3600" b="1" dirty="0">
                <a:solidFill>
                  <a:schemeClr val="bg1"/>
                </a:solidFill>
                <a:latin typeface="+mn-ea"/>
              </a:rPr>
              <a:t>邢文之主教被软禁</a:t>
            </a:r>
            <a:endParaRPr lang="zh-CN" altLang="en-US" sz="3600" dirty="0"/>
          </a:p>
        </p:txBody>
      </p:sp>
      <p:sp>
        <p:nvSpPr>
          <p:cNvPr id="7" name="动作按钮: 后退或前一项 6">
            <a:hlinkClick r:id="rId3" action="ppaction://hlinksldjump"/>
            <a:extLst>
              <a:ext uri="{FF2B5EF4-FFF2-40B4-BE49-F238E27FC236}">
                <a16:creationId xmlns:a16="http://schemas.microsoft.com/office/drawing/2014/main" id="{F6DE65BC-F901-4517-90D1-1F8C1B39D874}"/>
              </a:ext>
            </a:extLst>
          </p:cNvPr>
          <p:cNvSpPr/>
          <p:nvPr/>
        </p:nvSpPr>
        <p:spPr>
          <a:xfrm>
            <a:off x="10668011" y="4971265"/>
            <a:ext cx="500066" cy="428628"/>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spTree>
    <p:extLst>
      <p:ext uri="{BB962C8B-B14F-4D97-AF65-F5344CB8AC3E}">
        <p14:creationId xmlns:p14="http://schemas.microsoft.com/office/powerpoint/2010/main" val="2806591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750"/>
                                        <p:tgtEl>
                                          <p:spTgt spid="5"/>
                                        </p:tgtEl>
                                      </p:cBhvr>
                                    </p:animEffect>
                                  </p:childTnLst>
                                </p:cTn>
                              </p:par>
                            </p:childTnLst>
                          </p:cTn>
                        </p:par>
                        <p:par>
                          <p:cTn id="8" fill="hold">
                            <p:stCondLst>
                              <p:cond delay="175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1000"/>
                                        <p:tgtEl>
                                          <p:spTgt spid="6"/>
                                        </p:tgtEl>
                                      </p:cBhvr>
                                    </p:animEffect>
                                  </p:childTnLst>
                                </p:cTn>
                              </p:par>
                            </p:childTnLst>
                          </p:cTn>
                        </p:par>
                        <p:par>
                          <p:cTn id="12" fill="hold">
                            <p:stCondLst>
                              <p:cond delay="2750"/>
                            </p:stCondLst>
                            <p:childTnLst>
                              <p:par>
                                <p:cTn id="13" presetID="22" presetClass="entr" presetSubtype="8"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1750"/>
                                        <p:tgtEl>
                                          <p:spTgt spid="3"/>
                                        </p:tgtEl>
                                      </p:cBhvr>
                                    </p:animEffect>
                                  </p:childTnLst>
                                </p:cTn>
                              </p:par>
                            </p:childTnLst>
                          </p:cTn>
                        </p:par>
                        <p:par>
                          <p:cTn id="16" fill="hold">
                            <p:stCondLst>
                              <p:cond delay="4500"/>
                            </p:stCondLst>
                            <p:childTnLst>
                              <p:par>
                                <p:cTn id="17" presetID="1"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332c9f8fc7a7cac54e57ae509c255735">
            <a:extLst>
              <a:ext uri="{FF2B5EF4-FFF2-40B4-BE49-F238E27FC236}">
                <a16:creationId xmlns:a16="http://schemas.microsoft.com/office/drawing/2014/main" id="{06738788-C3E9-4931-93DA-A95DBDE6B6EA}"/>
              </a:ext>
            </a:extLst>
          </p:cNvPr>
          <p:cNvPicPr>
            <a:picLocks noChangeAspect="1" noChangeArrowheads="1"/>
          </p:cNvPicPr>
          <p:nvPr/>
        </p:nvPicPr>
        <p:blipFill>
          <a:blip r:embed="rId2"/>
          <a:srcRect t="35677"/>
          <a:stretch>
            <a:fillRect/>
          </a:stretch>
        </p:blipFill>
        <p:spPr bwMode="auto">
          <a:xfrm>
            <a:off x="-1" y="-1"/>
            <a:ext cx="12082409" cy="5810338"/>
          </a:xfrm>
          <a:prstGeom prst="rect">
            <a:avLst/>
          </a:prstGeom>
          <a:ln>
            <a:noFill/>
          </a:ln>
          <a:effectLst>
            <a:softEdge rad="112500"/>
          </a:effectLst>
        </p:spPr>
      </p:pic>
      <p:sp>
        <p:nvSpPr>
          <p:cNvPr id="3" name="TextBox 1">
            <a:extLst>
              <a:ext uri="{FF2B5EF4-FFF2-40B4-BE49-F238E27FC236}">
                <a16:creationId xmlns:a16="http://schemas.microsoft.com/office/drawing/2014/main" id="{EA71857D-FDBF-4B5F-9952-C1F4951653BC}"/>
              </a:ext>
            </a:extLst>
          </p:cNvPr>
          <p:cNvSpPr txBox="1"/>
          <p:nvPr/>
        </p:nvSpPr>
        <p:spPr>
          <a:xfrm>
            <a:off x="226032" y="5810337"/>
            <a:ext cx="11394041" cy="830997"/>
          </a:xfrm>
          <a:prstGeom prst="rect">
            <a:avLst/>
          </a:prstGeom>
          <a:noFill/>
        </p:spPr>
        <p:txBody>
          <a:bodyPr wrap="square" rtlCol="0">
            <a:spAutoFit/>
          </a:bodyPr>
          <a:lstStyle/>
          <a:p>
            <a:r>
              <a:rPr lang="zh-CN" altLang="en-US" sz="2400" b="1" dirty="0">
                <a:solidFill>
                  <a:schemeClr val="bg1"/>
                </a:solidFill>
                <a:latin typeface="+mn-ea"/>
              </a:rPr>
              <a:t>上海教区主教马达钦（圣名达陡），自从他在</a:t>
            </a:r>
            <a:r>
              <a:rPr lang="en-US" altLang="zh-CN" sz="2400" b="1" dirty="0">
                <a:solidFill>
                  <a:schemeClr val="bg1"/>
                </a:solidFill>
                <a:latin typeface="+mn-ea"/>
              </a:rPr>
              <a:t>2012</a:t>
            </a:r>
            <a:r>
              <a:rPr lang="zh-CN" altLang="en-US" sz="2400" b="1" dirty="0">
                <a:solidFill>
                  <a:schemeClr val="bg1"/>
                </a:solidFill>
                <a:latin typeface="+mn-ea"/>
              </a:rPr>
              <a:t>年</a:t>
            </a:r>
            <a:r>
              <a:rPr lang="en-US" altLang="zh-CN" sz="2400" b="1" dirty="0">
                <a:solidFill>
                  <a:schemeClr val="bg1"/>
                </a:solidFill>
                <a:latin typeface="+mn-ea"/>
              </a:rPr>
              <a:t>7</a:t>
            </a:r>
            <a:r>
              <a:rPr lang="zh-CN" altLang="en-US" sz="2400" b="1" dirty="0">
                <a:solidFill>
                  <a:schemeClr val="bg1"/>
                </a:solidFill>
                <a:latin typeface="+mn-ea"/>
              </a:rPr>
              <a:t>月</a:t>
            </a:r>
            <a:r>
              <a:rPr lang="en-US" altLang="zh-CN" sz="2400" b="1" dirty="0">
                <a:solidFill>
                  <a:schemeClr val="bg1"/>
                </a:solidFill>
                <a:latin typeface="+mn-ea"/>
              </a:rPr>
              <a:t>7</a:t>
            </a:r>
            <a:r>
              <a:rPr lang="zh-CN" altLang="en-US" sz="2400" b="1" dirty="0">
                <a:solidFill>
                  <a:schemeClr val="bg1"/>
                </a:solidFill>
                <a:latin typeface="+mn-ea"/>
              </a:rPr>
              <a:t>日获祝圣为辅理主教开始，他一直被软禁。在这些日子里，中国天主教徒一直为他祈祷，从不间断。</a:t>
            </a:r>
          </a:p>
        </p:txBody>
      </p:sp>
      <p:sp>
        <p:nvSpPr>
          <p:cNvPr id="5" name="动作按钮: 后退或前一项 4">
            <a:hlinkClick r:id="rId3" action="ppaction://hlinksldjump"/>
            <a:extLst>
              <a:ext uri="{FF2B5EF4-FFF2-40B4-BE49-F238E27FC236}">
                <a16:creationId xmlns:a16="http://schemas.microsoft.com/office/drawing/2014/main" id="{90557721-C13D-4D85-A278-12E5CB6ABF32}"/>
              </a:ext>
            </a:extLst>
          </p:cNvPr>
          <p:cNvSpPr/>
          <p:nvPr/>
        </p:nvSpPr>
        <p:spPr>
          <a:xfrm>
            <a:off x="11465902" y="6315322"/>
            <a:ext cx="500066" cy="428628"/>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spTree>
    <p:extLst>
      <p:ext uri="{BB962C8B-B14F-4D97-AF65-F5344CB8AC3E}">
        <p14:creationId xmlns:p14="http://schemas.microsoft.com/office/powerpoint/2010/main" val="426158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500"/>
                                        <p:tgtEl>
                                          <p:spTgt spid="2"/>
                                        </p:tgtEl>
                                      </p:cBhvr>
                                    </p:animEffect>
                                  </p:childTnLst>
                                </p:cTn>
                              </p:par>
                            </p:childTnLst>
                          </p:cTn>
                        </p:par>
                        <p:par>
                          <p:cTn id="8" fill="hold">
                            <p:stCondLst>
                              <p:cond delay="15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1500"/>
                                        <p:tgtEl>
                                          <p:spTgt spid="3"/>
                                        </p:tgtEl>
                                      </p:cBhvr>
                                    </p:animEffect>
                                  </p:childTnLst>
                                </p:cTn>
                              </p:par>
                            </p:childTnLst>
                          </p:cTn>
                        </p:par>
                        <p:par>
                          <p:cTn id="12" fill="hold">
                            <p:stCondLst>
                              <p:cond delay="3000"/>
                            </p:stCondLst>
                            <p:childTnLst>
                              <p:par>
                                <p:cTn id="13" presetID="1"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hlinkClick r:id="rId2" action="ppaction://hlinksldjump"/>
            <a:extLst>
              <a:ext uri="{FF2B5EF4-FFF2-40B4-BE49-F238E27FC236}">
                <a16:creationId xmlns:a16="http://schemas.microsoft.com/office/drawing/2014/main" id="{FF7151FF-0D0F-469D-7FFD-351837F85D98}"/>
              </a:ext>
            </a:extLst>
          </p:cNvPr>
          <p:cNvCxnSpPr>
            <a:cxnSpLocks/>
          </p:cNvCxnSpPr>
          <p:nvPr/>
        </p:nvCxnSpPr>
        <p:spPr>
          <a:xfrm>
            <a:off x="8006961" y="2627582"/>
            <a:ext cx="245186" cy="22513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71" name="图片 70" descr="yy.jpg">
            <a:extLst>
              <a:ext uri="{FF2B5EF4-FFF2-40B4-BE49-F238E27FC236}">
                <a16:creationId xmlns:a16="http://schemas.microsoft.com/office/drawing/2014/main" id="{523CB085-AEE2-4671-83F9-F4F3E79F359E}"/>
              </a:ext>
            </a:extLst>
          </p:cNvPr>
          <p:cNvPicPr>
            <a:picLocks noChangeAspect="1"/>
          </p:cNvPicPr>
          <p:nvPr/>
        </p:nvPicPr>
        <p:blipFill>
          <a:blip r:embed="rId3" cstate="print"/>
          <a:srcRect l="54839" r="19354"/>
          <a:stretch>
            <a:fillRect/>
          </a:stretch>
        </p:blipFill>
        <p:spPr>
          <a:xfrm>
            <a:off x="9303437" y="-20435"/>
            <a:ext cx="2909194" cy="6789258"/>
          </a:xfrm>
          <a:prstGeom prst="rect">
            <a:avLst/>
          </a:prstGeom>
        </p:spPr>
      </p:pic>
      <p:grpSp>
        <p:nvGrpSpPr>
          <p:cNvPr id="3" name="组合 2">
            <a:extLst>
              <a:ext uri="{FF2B5EF4-FFF2-40B4-BE49-F238E27FC236}">
                <a16:creationId xmlns:a16="http://schemas.microsoft.com/office/drawing/2014/main" id="{4BEE9F76-BB34-4511-9725-D651A7565B6C}"/>
              </a:ext>
            </a:extLst>
          </p:cNvPr>
          <p:cNvGrpSpPr/>
          <p:nvPr/>
        </p:nvGrpSpPr>
        <p:grpSpPr>
          <a:xfrm>
            <a:off x="0" y="4488675"/>
            <a:ext cx="12192000" cy="2400319"/>
            <a:chOff x="49045" y="4736224"/>
            <a:chExt cx="12093910" cy="2061141"/>
          </a:xfrm>
        </p:grpSpPr>
        <p:pic>
          <p:nvPicPr>
            <p:cNvPr id="2" name="图片 1">
              <a:extLst>
                <a:ext uri="{FF2B5EF4-FFF2-40B4-BE49-F238E27FC236}">
                  <a16:creationId xmlns:a16="http://schemas.microsoft.com/office/drawing/2014/main" id="{6E9EA196-E561-4FEE-BC27-E92267102BFC}"/>
                </a:ext>
              </a:extLst>
            </p:cNvPr>
            <p:cNvPicPr>
              <a:picLocks noChangeAspect="1"/>
            </p:cNvPicPr>
            <p:nvPr/>
          </p:nvPicPr>
          <p:blipFill>
            <a:blip r:embed="rId4"/>
            <a:stretch>
              <a:fillRect/>
            </a:stretch>
          </p:blipFill>
          <p:spPr>
            <a:xfrm>
              <a:off x="49045" y="4739408"/>
              <a:ext cx="2553296" cy="2057957"/>
            </a:xfrm>
            <a:prstGeom prst="rect">
              <a:avLst/>
            </a:prstGeom>
          </p:spPr>
        </p:pic>
        <p:pic>
          <p:nvPicPr>
            <p:cNvPr id="97" name="图片 96">
              <a:extLst>
                <a:ext uri="{FF2B5EF4-FFF2-40B4-BE49-F238E27FC236}">
                  <a16:creationId xmlns:a16="http://schemas.microsoft.com/office/drawing/2014/main" id="{6A980B46-2118-49CC-BFA2-BDCE116F6BD4}"/>
                </a:ext>
              </a:extLst>
            </p:cNvPr>
            <p:cNvPicPr>
              <a:picLocks noChangeAspect="1"/>
            </p:cNvPicPr>
            <p:nvPr/>
          </p:nvPicPr>
          <p:blipFill rotWithShape="1">
            <a:blip r:embed="rId4"/>
            <a:srcRect l="68022"/>
            <a:stretch/>
          </p:blipFill>
          <p:spPr>
            <a:xfrm flipH="1">
              <a:off x="2594453" y="4736226"/>
              <a:ext cx="1565448" cy="2057957"/>
            </a:xfrm>
            <a:prstGeom prst="rect">
              <a:avLst/>
            </a:prstGeom>
          </p:spPr>
        </p:pic>
        <p:pic>
          <p:nvPicPr>
            <p:cNvPr id="100" name="图片 99">
              <a:extLst>
                <a:ext uri="{FF2B5EF4-FFF2-40B4-BE49-F238E27FC236}">
                  <a16:creationId xmlns:a16="http://schemas.microsoft.com/office/drawing/2014/main" id="{F90307BB-1B5A-4ED0-BB2B-23A0FE487082}"/>
                </a:ext>
              </a:extLst>
            </p:cNvPr>
            <p:cNvPicPr>
              <a:picLocks noChangeAspect="1"/>
            </p:cNvPicPr>
            <p:nvPr/>
          </p:nvPicPr>
          <p:blipFill rotWithShape="1">
            <a:blip r:embed="rId4"/>
            <a:srcRect l="68022"/>
            <a:stretch/>
          </p:blipFill>
          <p:spPr>
            <a:xfrm>
              <a:off x="4159901" y="4736225"/>
              <a:ext cx="2332060" cy="2057957"/>
            </a:xfrm>
            <a:prstGeom prst="rect">
              <a:avLst/>
            </a:prstGeom>
          </p:spPr>
        </p:pic>
        <p:pic>
          <p:nvPicPr>
            <p:cNvPr id="101" name="图片 100">
              <a:extLst>
                <a:ext uri="{FF2B5EF4-FFF2-40B4-BE49-F238E27FC236}">
                  <a16:creationId xmlns:a16="http://schemas.microsoft.com/office/drawing/2014/main" id="{602F499C-F623-4031-91D6-9E9453D85271}"/>
                </a:ext>
              </a:extLst>
            </p:cNvPr>
            <p:cNvPicPr>
              <a:picLocks noChangeAspect="1"/>
            </p:cNvPicPr>
            <p:nvPr/>
          </p:nvPicPr>
          <p:blipFill rotWithShape="1">
            <a:blip r:embed="rId4"/>
            <a:srcRect l="68022"/>
            <a:stretch/>
          </p:blipFill>
          <p:spPr>
            <a:xfrm flipH="1">
              <a:off x="6398531" y="4736224"/>
              <a:ext cx="5744424" cy="2057957"/>
            </a:xfrm>
            <a:prstGeom prst="rect">
              <a:avLst/>
            </a:prstGeom>
          </p:spPr>
        </p:pic>
      </p:grpSp>
      <p:sp>
        <p:nvSpPr>
          <p:cNvPr id="33" name="TextBox 20">
            <a:extLst>
              <a:ext uri="{FF2B5EF4-FFF2-40B4-BE49-F238E27FC236}">
                <a16:creationId xmlns:a16="http://schemas.microsoft.com/office/drawing/2014/main" id="{6BE0F5AC-082C-4C5D-A36C-F7441A5B4FCE}"/>
              </a:ext>
            </a:extLst>
          </p:cNvPr>
          <p:cNvSpPr txBox="1"/>
          <p:nvPr/>
        </p:nvSpPr>
        <p:spPr>
          <a:xfrm>
            <a:off x="3159769" y="1782729"/>
            <a:ext cx="461665" cy="1857388"/>
          </a:xfrm>
          <a:prstGeom prst="rect">
            <a:avLst/>
          </a:prstGeom>
          <a:solidFill>
            <a:schemeClr val="tx1">
              <a:lumMod val="65000"/>
              <a:lumOff val="35000"/>
            </a:schemeClr>
          </a:solidFill>
        </p:spPr>
        <p:txBody>
          <a:bodyPr vert="eaVert" wrap="square" rtlCol="0">
            <a:spAutoFit/>
          </a:bodyPr>
          <a:lstStyle/>
          <a:p>
            <a:pPr algn="ctr"/>
            <a:r>
              <a:rPr lang="zh-CN" altLang="en-US" b="1" dirty="0">
                <a:solidFill>
                  <a:schemeClr val="bg1"/>
                </a:solidFill>
              </a:rPr>
              <a:t>反右运动</a:t>
            </a:r>
          </a:p>
        </p:txBody>
      </p:sp>
      <p:sp>
        <p:nvSpPr>
          <p:cNvPr id="34" name="TextBox 12">
            <a:extLst>
              <a:ext uri="{FF2B5EF4-FFF2-40B4-BE49-F238E27FC236}">
                <a16:creationId xmlns:a16="http://schemas.microsoft.com/office/drawing/2014/main" id="{FF878BE5-50E6-4A47-9F68-2A93C9C504F6}"/>
              </a:ext>
            </a:extLst>
          </p:cNvPr>
          <p:cNvSpPr txBox="1"/>
          <p:nvPr/>
        </p:nvSpPr>
        <p:spPr>
          <a:xfrm>
            <a:off x="6445917" y="1496977"/>
            <a:ext cx="461665" cy="2500330"/>
          </a:xfrm>
          <a:prstGeom prst="rect">
            <a:avLst/>
          </a:prstGeom>
          <a:solidFill>
            <a:schemeClr val="bg2">
              <a:lumMod val="50000"/>
            </a:schemeClr>
          </a:solidFill>
        </p:spPr>
        <p:txBody>
          <a:bodyPr vert="eaVert" wrap="square" rtlCol="0">
            <a:spAutoFit/>
          </a:bodyPr>
          <a:lstStyle/>
          <a:p>
            <a:pPr algn="ctr"/>
            <a:r>
              <a:rPr lang="zh-CN" altLang="en-US" b="1" dirty="0">
                <a:solidFill>
                  <a:schemeClr val="bg1"/>
                </a:solidFill>
              </a:rPr>
              <a:t>建立和谐社会</a:t>
            </a:r>
          </a:p>
        </p:txBody>
      </p:sp>
      <p:sp>
        <p:nvSpPr>
          <p:cNvPr id="35" name="TextBox 11">
            <a:extLst>
              <a:ext uri="{FF2B5EF4-FFF2-40B4-BE49-F238E27FC236}">
                <a16:creationId xmlns:a16="http://schemas.microsoft.com/office/drawing/2014/main" id="{C4EB2EFF-ACDD-4FEE-BE24-9AA54E003C55}"/>
              </a:ext>
            </a:extLst>
          </p:cNvPr>
          <p:cNvSpPr txBox="1"/>
          <p:nvPr/>
        </p:nvSpPr>
        <p:spPr>
          <a:xfrm>
            <a:off x="5660099" y="1782729"/>
            <a:ext cx="461665" cy="1857388"/>
          </a:xfrm>
          <a:prstGeom prst="rect">
            <a:avLst/>
          </a:prstGeom>
          <a:solidFill>
            <a:schemeClr val="bg2">
              <a:lumMod val="50000"/>
            </a:schemeClr>
          </a:solidFill>
          <a:ln>
            <a:noFill/>
          </a:ln>
        </p:spPr>
        <p:txBody>
          <a:bodyPr vert="eaVert" wrap="square" rtlCol="0">
            <a:spAutoFit/>
          </a:bodyPr>
          <a:lstStyle/>
          <a:p>
            <a:pPr algn="ctr"/>
            <a:r>
              <a:rPr lang="zh-CN" altLang="en-US" b="1" dirty="0">
                <a:solidFill>
                  <a:schemeClr val="bg1"/>
                </a:solidFill>
              </a:rPr>
              <a:t>改革开放</a:t>
            </a:r>
          </a:p>
        </p:txBody>
      </p:sp>
      <p:sp>
        <p:nvSpPr>
          <p:cNvPr id="36" name="TextBox 10">
            <a:extLst>
              <a:ext uri="{FF2B5EF4-FFF2-40B4-BE49-F238E27FC236}">
                <a16:creationId xmlns:a16="http://schemas.microsoft.com/office/drawing/2014/main" id="{13C5E7E9-E3B3-4253-8B8C-554660091319}"/>
              </a:ext>
            </a:extLst>
          </p:cNvPr>
          <p:cNvSpPr txBox="1"/>
          <p:nvPr/>
        </p:nvSpPr>
        <p:spPr>
          <a:xfrm>
            <a:off x="4802843" y="1782729"/>
            <a:ext cx="492443" cy="1857388"/>
          </a:xfrm>
          <a:prstGeom prst="rect">
            <a:avLst/>
          </a:prstGeom>
          <a:solidFill>
            <a:schemeClr val="tx1">
              <a:lumMod val="75000"/>
              <a:lumOff val="25000"/>
            </a:schemeClr>
          </a:solidFill>
        </p:spPr>
        <p:txBody>
          <a:bodyPr vert="eaVert" wrap="square" rtlCol="0">
            <a:spAutoFit/>
          </a:bodyPr>
          <a:lstStyle/>
          <a:p>
            <a:pPr algn="ctr"/>
            <a:r>
              <a:rPr lang="zh-CN" altLang="en-US" sz="2000" b="1" dirty="0">
                <a:solidFill>
                  <a:schemeClr val="bg1"/>
                </a:solidFill>
              </a:rPr>
              <a:t>落实政策</a:t>
            </a:r>
          </a:p>
        </p:txBody>
      </p:sp>
      <p:sp>
        <p:nvSpPr>
          <p:cNvPr id="67" name="动作按钮: 开始 4">
            <a:hlinkClick r:id="rId5" action="ppaction://hlinksldjump"/>
            <a:extLst>
              <a:ext uri="{FF2B5EF4-FFF2-40B4-BE49-F238E27FC236}">
                <a16:creationId xmlns:a16="http://schemas.microsoft.com/office/drawing/2014/main" id="{4670E62E-9015-4111-9B99-135ADCA29DB2}"/>
              </a:ext>
            </a:extLst>
          </p:cNvPr>
          <p:cNvSpPr/>
          <p:nvPr/>
        </p:nvSpPr>
        <p:spPr>
          <a:xfrm>
            <a:off x="8663578" y="4013192"/>
            <a:ext cx="571504" cy="428604"/>
          </a:xfrm>
          <a:prstGeom prst="actionButtonBeginning">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TextBox 8">
            <a:extLst>
              <a:ext uri="{FF2B5EF4-FFF2-40B4-BE49-F238E27FC236}">
                <a16:creationId xmlns:a16="http://schemas.microsoft.com/office/drawing/2014/main" id="{0E71E33A-B83F-4804-A639-D9DBB80094A2}"/>
              </a:ext>
            </a:extLst>
          </p:cNvPr>
          <p:cNvSpPr txBox="1"/>
          <p:nvPr/>
        </p:nvSpPr>
        <p:spPr>
          <a:xfrm>
            <a:off x="2445389" y="1782729"/>
            <a:ext cx="461665" cy="1857388"/>
          </a:xfrm>
          <a:prstGeom prst="rect">
            <a:avLst/>
          </a:prstGeom>
          <a:solidFill>
            <a:schemeClr val="tx2">
              <a:lumMod val="75000"/>
            </a:schemeClr>
          </a:solidFill>
        </p:spPr>
        <p:txBody>
          <a:bodyPr vert="eaVert" wrap="square" rtlCol="0">
            <a:spAutoFit/>
          </a:bodyPr>
          <a:lstStyle/>
          <a:p>
            <a:pPr algn="ctr"/>
            <a:r>
              <a:rPr lang="zh-CN" altLang="en-US" b="1" dirty="0">
                <a:solidFill>
                  <a:schemeClr val="bg1"/>
                </a:solidFill>
              </a:rPr>
              <a:t>镇压反革命</a:t>
            </a:r>
          </a:p>
        </p:txBody>
      </p:sp>
      <p:sp>
        <p:nvSpPr>
          <p:cNvPr id="70" name="TextBox 9">
            <a:extLst>
              <a:ext uri="{FF2B5EF4-FFF2-40B4-BE49-F238E27FC236}">
                <a16:creationId xmlns:a16="http://schemas.microsoft.com/office/drawing/2014/main" id="{AED46338-9682-4018-AA8F-433A010CB18B}"/>
              </a:ext>
            </a:extLst>
          </p:cNvPr>
          <p:cNvSpPr txBox="1"/>
          <p:nvPr/>
        </p:nvSpPr>
        <p:spPr>
          <a:xfrm>
            <a:off x="3945587" y="1782729"/>
            <a:ext cx="461665" cy="1857388"/>
          </a:xfrm>
          <a:prstGeom prst="rect">
            <a:avLst/>
          </a:prstGeom>
          <a:solidFill>
            <a:schemeClr val="tx1">
              <a:lumMod val="50000"/>
              <a:lumOff val="50000"/>
            </a:schemeClr>
          </a:solidFill>
          <a:ln>
            <a:solidFill>
              <a:schemeClr val="tx1">
                <a:lumMod val="50000"/>
                <a:lumOff val="50000"/>
              </a:schemeClr>
            </a:solidFill>
          </a:ln>
        </p:spPr>
        <p:txBody>
          <a:bodyPr vert="eaVert" wrap="square" rtlCol="0">
            <a:spAutoFit/>
          </a:bodyPr>
          <a:lstStyle/>
          <a:p>
            <a:pPr algn="ctr"/>
            <a:r>
              <a:rPr lang="zh-CN" altLang="en-US" b="1" dirty="0">
                <a:solidFill>
                  <a:schemeClr val="bg1"/>
                </a:solidFill>
              </a:rPr>
              <a:t>文化大革命</a:t>
            </a:r>
          </a:p>
        </p:txBody>
      </p:sp>
      <p:sp>
        <p:nvSpPr>
          <p:cNvPr id="73" name="TextBox 18">
            <a:extLst>
              <a:ext uri="{FF2B5EF4-FFF2-40B4-BE49-F238E27FC236}">
                <a16:creationId xmlns:a16="http://schemas.microsoft.com/office/drawing/2014/main" id="{8784C836-1C3A-4089-A0D2-50CA7F833145}"/>
              </a:ext>
            </a:extLst>
          </p:cNvPr>
          <p:cNvSpPr txBox="1"/>
          <p:nvPr/>
        </p:nvSpPr>
        <p:spPr>
          <a:xfrm>
            <a:off x="2266794" y="5410436"/>
            <a:ext cx="9577274" cy="615553"/>
          </a:xfrm>
          <a:prstGeom prst="rect">
            <a:avLst/>
          </a:prstGeom>
          <a:noFill/>
        </p:spPr>
        <p:txBody>
          <a:bodyPr wrap="square" rtlCol="0">
            <a:spAutoFit/>
          </a:bodyPr>
          <a:lstStyle/>
          <a:p>
            <a:r>
              <a:rPr lang="zh-CN" altLang="en-US" sz="3400" b="1" dirty="0">
                <a:latin typeface="楷体" pitchFamily="49" charset="-122"/>
                <a:ea typeface="楷体" pitchFamily="49" charset="-122"/>
              </a:rPr>
              <a:t>凯撒的，就应归还凯撒；天主的，就应归还天主。</a:t>
            </a:r>
          </a:p>
        </p:txBody>
      </p:sp>
      <p:cxnSp>
        <p:nvCxnSpPr>
          <p:cNvPr id="74" name="直接连接符 73">
            <a:extLst>
              <a:ext uri="{FF2B5EF4-FFF2-40B4-BE49-F238E27FC236}">
                <a16:creationId xmlns:a16="http://schemas.microsoft.com/office/drawing/2014/main" id="{58499BBF-FBC9-4930-8662-939FC8E3C380}"/>
              </a:ext>
            </a:extLst>
          </p:cNvPr>
          <p:cNvCxnSpPr>
            <a:stCxn id="93" idx="3"/>
          </p:cNvCxnSpPr>
          <p:nvPr/>
        </p:nvCxnSpPr>
        <p:spPr>
          <a:xfrm flipV="1">
            <a:off x="1873885" y="2855887"/>
            <a:ext cx="785818" cy="9425"/>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5" name="直接连接符 74">
            <a:hlinkClick r:id="rId6" action="ppaction://hlinksldjump"/>
            <a:extLst>
              <a:ext uri="{FF2B5EF4-FFF2-40B4-BE49-F238E27FC236}">
                <a16:creationId xmlns:a16="http://schemas.microsoft.com/office/drawing/2014/main" id="{74C6EC6D-7CC4-4500-8EA4-842A70326A7D}"/>
              </a:ext>
            </a:extLst>
          </p:cNvPr>
          <p:cNvCxnSpPr>
            <a:cxnSpLocks/>
          </p:cNvCxnSpPr>
          <p:nvPr/>
        </p:nvCxnSpPr>
        <p:spPr>
          <a:xfrm>
            <a:off x="2659703" y="2854299"/>
            <a:ext cx="1206823"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9A15D398-C1C4-43C2-B1D4-117C98EE1934}"/>
              </a:ext>
            </a:extLst>
          </p:cNvPr>
          <p:cNvCxnSpPr/>
          <p:nvPr/>
        </p:nvCxnSpPr>
        <p:spPr>
          <a:xfrm rot="5400000" flipH="1" flipV="1">
            <a:off x="2552546" y="2604266"/>
            <a:ext cx="285752" cy="214314"/>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直接连接符 76">
            <a:hlinkClick r:id="rId7" action="ppaction://hlinksldjump"/>
            <a:extLst>
              <a:ext uri="{FF2B5EF4-FFF2-40B4-BE49-F238E27FC236}">
                <a16:creationId xmlns:a16="http://schemas.microsoft.com/office/drawing/2014/main" id="{322A2A8F-B29A-40B9-85E4-0D52052D2073}"/>
              </a:ext>
            </a:extLst>
          </p:cNvPr>
          <p:cNvCxnSpPr/>
          <p:nvPr/>
        </p:nvCxnSpPr>
        <p:spPr>
          <a:xfrm>
            <a:off x="2802579" y="2568547"/>
            <a:ext cx="928694" cy="158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8" name="直接连接符 77">
            <a:hlinkClick r:id="rId8" action="ppaction://hlinksldjump"/>
            <a:extLst>
              <a:ext uri="{FF2B5EF4-FFF2-40B4-BE49-F238E27FC236}">
                <a16:creationId xmlns:a16="http://schemas.microsoft.com/office/drawing/2014/main" id="{D7CDBA3E-4C02-4B68-8229-71DC2D0A3A68}"/>
              </a:ext>
            </a:extLst>
          </p:cNvPr>
          <p:cNvCxnSpPr>
            <a:cxnSpLocks/>
          </p:cNvCxnSpPr>
          <p:nvPr/>
        </p:nvCxnSpPr>
        <p:spPr>
          <a:xfrm>
            <a:off x="3841112" y="2853506"/>
            <a:ext cx="890293" cy="238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9" name="直接连接符 78">
            <a:hlinkClick r:id="rId9" action="ppaction://hlinksldjump"/>
            <a:extLst>
              <a:ext uri="{FF2B5EF4-FFF2-40B4-BE49-F238E27FC236}">
                <a16:creationId xmlns:a16="http://schemas.microsoft.com/office/drawing/2014/main" id="{692EBEE0-0D9A-4FAD-A161-D5945A469105}"/>
              </a:ext>
            </a:extLst>
          </p:cNvPr>
          <p:cNvCxnSpPr/>
          <p:nvPr/>
        </p:nvCxnSpPr>
        <p:spPr>
          <a:xfrm>
            <a:off x="3731273" y="2568547"/>
            <a:ext cx="1357322" cy="158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8325FDF-BDBD-4A44-AC9E-1895F8BA1E6E}"/>
              </a:ext>
            </a:extLst>
          </p:cNvPr>
          <p:cNvCxnSpPr/>
          <p:nvPr/>
        </p:nvCxnSpPr>
        <p:spPr>
          <a:xfrm>
            <a:off x="7374611" y="2854299"/>
            <a:ext cx="357190" cy="1588"/>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直接连接符 80">
            <a:hlinkClick r:id="rId10" action="ppaction://hlinksldjump"/>
            <a:extLst>
              <a:ext uri="{FF2B5EF4-FFF2-40B4-BE49-F238E27FC236}">
                <a16:creationId xmlns:a16="http://schemas.microsoft.com/office/drawing/2014/main" id="{B8621C5C-C4C4-4CDD-BE47-AE79059DC107}"/>
              </a:ext>
            </a:extLst>
          </p:cNvPr>
          <p:cNvCxnSpPr/>
          <p:nvPr/>
        </p:nvCxnSpPr>
        <p:spPr>
          <a:xfrm rot="5400000" flipH="1" flipV="1">
            <a:off x="4731405" y="2568547"/>
            <a:ext cx="285752" cy="285752"/>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2" name="直接连接符 81">
            <a:hlinkClick r:id="rId11" action="ppaction://hlinksldjump"/>
            <a:extLst>
              <a:ext uri="{FF2B5EF4-FFF2-40B4-BE49-F238E27FC236}">
                <a16:creationId xmlns:a16="http://schemas.microsoft.com/office/drawing/2014/main" id="{038E3B35-9662-4A0F-9FCC-AA420D3E677D}"/>
              </a:ext>
            </a:extLst>
          </p:cNvPr>
          <p:cNvCxnSpPr/>
          <p:nvPr/>
        </p:nvCxnSpPr>
        <p:spPr>
          <a:xfrm>
            <a:off x="4659967" y="2854299"/>
            <a:ext cx="2714644" cy="158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直接连接符 82">
            <a:hlinkClick r:id="rId12" action="ppaction://hlinksldjump"/>
            <a:extLst>
              <a:ext uri="{FF2B5EF4-FFF2-40B4-BE49-F238E27FC236}">
                <a16:creationId xmlns:a16="http://schemas.microsoft.com/office/drawing/2014/main" id="{2EAE1B88-5F81-48F2-8982-3310365854C9}"/>
              </a:ext>
            </a:extLst>
          </p:cNvPr>
          <p:cNvCxnSpPr/>
          <p:nvPr/>
        </p:nvCxnSpPr>
        <p:spPr>
          <a:xfrm>
            <a:off x="5088595" y="2568547"/>
            <a:ext cx="285752" cy="158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09740C79-90AF-40D7-8572-16664EA009BB}"/>
              </a:ext>
            </a:extLst>
          </p:cNvPr>
          <p:cNvCxnSpPr/>
          <p:nvPr/>
        </p:nvCxnSpPr>
        <p:spPr>
          <a:xfrm>
            <a:off x="6231603" y="2568547"/>
            <a:ext cx="604541" cy="158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直接连接符 84">
            <a:hlinkClick r:id="rId13" action="ppaction://hlinksldjump"/>
            <a:extLst>
              <a:ext uri="{FF2B5EF4-FFF2-40B4-BE49-F238E27FC236}">
                <a16:creationId xmlns:a16="http://schemas.microsoft.com/office/drawing/2014/main" id="{D20AAB46-36EF-46E6-949B-688B3D0AB553}"/>
              </a:ext>
            </a:extLst>
          </p:cNvPr>
          <p:cNvCxnSpPr/>
          <p:nvPr/>
        </p:nvCxnSpPr>
        <p:spPr>
          <a:xfrm>
            <a:off x="6374479" y="2568547"/>
            <a:ext cx="428628" cy="285752"/>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直接连接符 85">
            <a:hlinkClick r:id="rId14" action="ppaction://hlinksldjump"/>
            <a:extLst>
              <a:ext uri="{FF2B5EF4-FFF2-40B4-BE49-F238E27FC236}">
                <a16:creationId xmlns:a16="http://schemas.microsoft.com/office/drawing/2014/main" id="{DAFC4948-772B-4F49-819D-10C63160BFBF}"/>
              </a:ext>
            </a:extLst>
          </p:cNvPr>
          <p:cNvCxnSpPr/>
          <p:nvPr/>
        </p:nvCxnSpPr>
        <p:spPr>
          <a:xfrm>
            <a:off x="6803107" y="2568547"/>
            <a:ext cx="357190" cy="285752"/>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7" name="直接连接符 86">
            <a:hlinkClick r:id="rId15" action="ppaction://hlinksldjump"/>
            <a:extLst>
              <a:ext uri="{FF2B5EF4-FFF2-40B4-BE49-F238E27FC236}">
                <a16:creationId xmlns:a16="http://schemas.microsoft.com/office/drawing/2014/main" id="{7CC6B454-C23B-42A3-90CB-A2D42A7E63FA}"/>
              </a:ext>
            </a:extLst>
          </p:cNvPr>
          <p:cNvCxnSpPr>
            <a:cxnSpLocks/>
          </p:cNvCxnSpPr>
          <p:nvPr/>
        </p:nvCxnSpPr>
        <p:spPr>
          <a:xfrm flipV="1">
            <a:off x="7803239" y="2627582"/>
            <a:ext cx="194163" cy="226717"/>
          </a:xfrm>
          <a:prstGeom prst="line">
            <a:avLst/>
          </a:prstGeom>
          <a:ln w="666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35E26385-42D5-45D1-BA0A-A17E30061496}"/>
              </a:ext>
            </a:extLst>
          </p:cNvPr>
          <p:cNvCxnSpPr/>
          <p:nvPr/>
        </p:nvCxnSpPr>
        <p:spPr>
          <a:xfrm flipV="1">
            <a:off x="7731801" y="2854299"/>
            <a:ext cx="1428760" cy="2"/>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9" name="直接连接符 88">
            <a:hlinkClick r:id="rId16" action="ppaction://hlinksldjump"/>
            <a:extLst>
              <a:ext uri="{FF2B5EF4-FFF2-40B4-BE49-F238E27FC236}">
                <a16:creationId xmlns:a16="http://schemas.microsoft.com/office/drawing/2014/main" id="{6AA2B5CE-EAD8-4FDF-B300-256852646687}"/>
              </a:ext>
            </a:extLst>
          </p:cNvPr>
          <p:cNvCxnSpPr/>
          <p:nvPr/>
        </p:nvCxnSpPr>
        <p:spPr>
          <a:xfrm>
            <a:off x="5945851" y="2568547"/>
            <a:ext cx="428628" cy="285752"/>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0" name="直接连接符 89">
            <a:hlinkClick r:id="rId17" action="ppaction://hlinksldjump"/>
            <a:extLst>
              <a:ext uri="{FF2B5EF4-FFF2-40B4-BE49-F238E27FC236}">
                <a16:creationId xmlns:a16="http://schemas.microsoft.com/office/drawing/2014/main" id="{FBD5A928-FF61-4348-99A6-18F3CE22CB2D}"/>
              </a:ext>
            </a:extLst>
          </p:cNvPr>
          <p:cNvCxnSpPr/>
          <p:nvPr/>
        </p:nvCxnSpPr>
        <p:spPr>
          <a:xfrm rot="10800000" flipH="1">
            <a:off x="5302909" y="2568547"/>
            <a:ext cx="461665" cy="158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直接连接符 90">
            <a:hlinkClick r:id="rId18" action="ppaction://hlinksldjump"/>
            <a:extLst>
              <a:ext uri="{FF2B5EF4-FFF2-40B4-BE49-F238E27FC236}">
                <a16:creationId xmlns:a16="http://schemas.microsoft.com/office/drawing/2014/main" id="{97A66230-28DE-40A8-A560-E81CF82701AE}"/>
              </a:ext>
            </a:extLst>
          </p:cNvPr>
          <p:cNvCxnSpPr/>
          <p:nvPr/>
        </p:nvCxnSpPr>
        <p:spPr>
          <a:xfrm>
            <a:off x="5660099" y="2568547"/>
            <a:ext cx="714380" cy="158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92" name="TextBox 13">
            <a:extLst>
              <a:ext uri="{FF2B5EF4-FFF2-40B4-BE49-F238E27FC236}">
                <a16:creationId xmlns:a16="http://schemas.microsoft.com/office/drawing/2014/main" id="{09B2CB2D-B43E-4F2C-BB27-1753775894F6}"/>
              </a:ext>
            </a:extLst>
          </p:cNvPr>
          <p:cNvSpPr txBox="1"/>
          <p:nvPr/>
        </p:nvSpPr>
        <p:spPr>
          <a:xfrm>
            <a:off x="1833602" y="2517009"/>
            <a:ext cx="6972165" cy="446276"/>
          </a:xfrm>
          <a:prstGeom prst="rect">
            <a:avLst/>
          </a:prstGeom>
          <a:solidFill>
            <a:srgbClr val="FF0000"/>
          </a:solidFill>
        </p:spPr>
        <p:txBody>
          <a:bodyPr wrap="square" rtlCol="0">
            <a:spAutoFit/>
          </a:bodyPr>
          <a:lstStyle/>
          <a:p>
            <a:pPr algn="dist"/>
            <a:r>
              <a:rPr lang="zh-CN" altLang="en-US" sz="2300" b="1" dirty="0">
                <a:solidFill>
                  <a:srgbClr val="FFFF00"/>
                </a:solidFill>
                <a:latin typeface="华文隶书" pitchFamily="2" charset="-122"/>
                <a:ea typeface="华文隶书" pitchFamily="2" charset="-122"/>
              </a:rPr>
              <a:t>           背起你的十字架来跟随我    </a:t>
            </a:r>
            <a:r>
              <a:rPr lang="zh-CN" altLang="en-US" sz="2200" b="1" dirty="0">
                <a:solidFill>
                  <a:srgbClr val="FF0000"/>
                </a:solidFill>
                <a:latin typeface="华文隶书" pitchFamily="2" charset="-122"/>
                <a:ea typeface="华文隶书" pitchFamily="2" charset="-122"/>
              </a:rPr>
              <a:t>→</a:t>
            </a:r>
          </a:p>
        </p:txBody>
      </p:sp>
      <p:sp>
        <p:nvSpPr>
          <p:cNvPr id="93" name="TextBox 38">
            <a:extLst>
              <a:ext uri="{FF2B5EF4-FFF2-40B4-BE49-F238E27FC236}">
                <a16:creationId xmlns:a16="http://schemas.microsoft.com/office/drawing/2014/main" id="{145411B3-4BA7-46EF-B227-336190AFC733}"/>
              </a:ext>
            </a:extLst>
          </p:cNvPr>
          <p:cNvSpPr txBox="1"/>
          <p:nvPr/>
        </p:nvSpPr>
        <p:spPr>
          <a:xfrm>
            <a:off x="945223" y="2711423"/>
            <a:ext cx="928662" cy="307777"/>
          </a:xfrm>
          <a:prstGeom prst="rect">
            <a:avLst/>
          </a:prstGeom>
          <a:solidFill>
            <a:schemeClr val="bg1"/>
          </a:solidFill>
          <a:ln w="34925">
            <a:solidFill>
              <a:schemeClr val="bg1"/>
            </a:solidFill>
          </a:ln>
        </p:spPr>
        <p:txBody>
          <a:bodyPr wrap="square" rtlCol="0">
            <a:spAutoFit/>
          </a:bodyPr>
          <a:lstStyle/>
          <a:p>
            <a:r>
              <a:rPr lang="zh-CN" altLang="en-US" sz="1400" b="1" dirty="0">
                <a:solidFill>
                  <a:srgbClr val="002060"/>
                </a:solidFill>
              </a:rPr>
              <a:t>普世教会</a:t>
            </a:r>
          </a:p>
        </p:txBody>
      </p:sp>
      <p:pic>
        <p:nvPicPr>
          <p:cNvPr id="94" name="图片 93" descr="xx.jpg">
            <a:extLst>
              <a:ext uri="{FF2B5EF4-FFF2-40B4-BE49-F238E27FC236}">
                <a16:creationId xmlns:a16="http://schemas.microsoft.com/office/drawing/2014/main" id="{83383204-0AEC-4855-988E-E6EE358B41A8}"/>
              </a:ext>
            </a:extLst>
          </p:cNvPr>
          <p:cNvPicPr>
            <a:picLocks noChangeAspect="1"/>
          </p:cNvPicPr>
          <p:nvPr/>
        </p:nvPicPr>
        <p:blipFill>
          <a:blip r:embed="rId19" cstate="print"/>
          <a:srcRect l="39650" b="34410"/>
          <a:stretch>
            <a:fillRect/>
          </a:stretch>
        </p:blipFill>
        <p:spPr>
          <a:xfrm flipH="1">
            <a:off x="49045" y="1059864"/>
            <a:ext cx="1888752" cy="2580253"/>
          </a:xfrm>
          <a:prstGeom prst="rect">
            <a:avLst/>
          </a:prstGeom>
        </p:spPr>
      </p:pic>
      <p:sp>
        <p:nvSpPr>
          <p:cNvPr id="95" name="TextBox 19">
            <a:hlinkClick r:id="rId20" action="ppaction://hlinksldjump"/>
            <a:extLst>
              <a:ext uri="{FF2B5EF4-FFF2-40B4-BE49-F238E27FC236}">
                <a16:creationId xmlns:a16="http://schemas.microsoft.com/office/drawing/2014/main" id="{88D4639E-4363-44E5-8623-545CBFD58FA2}"/>
              </a:ext>
            </a:extLst>
          </p:cNvPr>
          <p:cNvSpPr txBox="1"/>
          <p:nvPr/>
        </p:nvSpPr>
        <p:spPr>
          <a:xfrm>
            <a:off x="7303177" y="1139787"/>
            <a:ext cx="461665" cy="3000396"/>
          </a:xfrm>
          <a:prstGeom prst="rect">
            <a:avLst/>
          </a:prstGeom>
          <a:solidFill>
            <a:srgbClr val="FF0000"/>
          </a:solidFill>
          <a:ln>
            <a:noFill/>
          </a:ln>
        </p:spPr>
        <p:txBody>
          <a:bodyPr vert="eaVert" wrap="square" rtlCol="0">
            <a:spAutoFit/>
          </a:bodyPr>
          <a:lstStyle/>
          <a:p>
            <a:pPr algn="ctr"/>
            <a:r>
              <a:rPr lang="zh-CN" altLang="en-US" b="1" dirty="0">
                <a:solidFill>
                  <a:schemeClr val="bg1"/>
                </a:solidFill>
              </a:rPr>
              <a:t>强拆教堂十字架</a:t>
            </a:r>
          </a:p>
        </p:txBody>
      </p:sp>
      <p:sp>
        <p:nvSpPr>
          <p:cNvPr id="96" name="五边形 14">
            <a:extLst>
              <a:ext uri="{FF2B5EF4-FFF2-40B4-BE49-F238E27FC236}">
                <a16:creationId xmlns:a16="http://schemas.microsoft.com/office/drawing/2014/main" id="{80808F1D-48E9-4F91-824C-92596B9045B2}"/>
              </a:ext>
            </a:extLst>
          </p:cNvPr>
          <p:cNvSpPr/>
          <p:nvPr/>
        </p:nvSpPr>
        <p:spPr>
          <a:xfrm>
            <a:off x="8793812" y="2378816"/>
            <a:ext cx="500066" cy="785818"/>
          </a:xfrm>
          <a:prstGeom prst="homePlat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TextBox 7">
            <a:extLst>
              <a:ext uri="{FF2B5EF4-FFF2-40B4-BE49-F238E27FC236}">
                <a16:creationId xmlns:a16="http://schemas.microsoft.com/office/drawing/2014/main" id="{FDAA9611-F64A-4598-8E1B-2DE646EE4ED1}"/>
              </a:ext>
            </a:extLst>
          </p:cNvPr>
          <p:cNvSpPr txBox="1"/>
          <p:nvPr/>
        </p:nvSpPr>
        <p:spPr>
          <a:xfrm>
            <a:off x="49045" y="144666"/>
            <a:ext cx="1888752" cy="923330"/>
          </a:xfrm>
          <a:prstGeom prst="rect">
            <a:avLst/>
          </a:prstGeom>
          <a:solidFill>
            <a:schemeClr val="bg1"/>
          </a:solidFill>
        </p:spPr>
        <p:txBody>
          <a:bodyPr wrap="square" rtlCol="0">
            <a:spAutoFit/>
          </a:bodyPr>
          <a:lstStyle/>
          <a:p>
            <a:pPr algn="ctr"/>
            <a:r>
              <a:rPr lang="zh-CN" altLang="en-US" sz="5400" b="1" dirty="0">
                <a:latin typeface="华文隶书" pitchFamily="2" charset="-122"/>
                <a:ea typeface="华文隶书" pitchFamily="2" charset="-122"/>
              </a:rPr>
              <a:t>反思</a:t>
            </a:r>
            <a:endParaRPr lang="zh-CN" altLang="en-US" sz="3600" b="1" dirty="0">
              <a:latin typeface="华文隶书" pitchFamily="2" charset="-122"/>
              <a:ea typeface="华文隶书" pitchFamily="2" charset="-122"/>
            </a:endParaRPr>
          </a:p>
        </p:txBody>
      </p:sp>
      <p:sp>
        <p:nvSpPr>
          <p:cNvPr id="7" name="文本框 6">
            <a:extLst>
              <a:ext uri="{FF2B5EF4-FFF2-40B4-BE49-F238E27FC236}">
                <a16:creationId xmlns:a16="http://schemas.microsoft.com/office/drawing/2014/main" id="{C796C83E-F0F8-4E98-8DE9-A635DA09E092}"/>
              </a:ext>
            </a:extLst>
          </p:cNvPr>
          <p:cNvSpPr txBox="1"/>
          <p:nvPr/>
        </p:nvSpPr>
        <p:spPr>
          <a:xfrm>
            <a:off x="3748376" y="267162"/>
            <a:ext cx="3251941" cy="769441"/>
          </a:xfrm>
          <a:prstGeom prst="rect">
            <a:avLst/>
          </a:prstGeom>
          <a:noFill/>
        </p:spPr>
        <p:txBody>
          <a:bodyPr wrap="square" rtlCol="0">
            <a:spAutoFit/>
          </a:bodyPr>
          <a:lstStyle/>
          <a:p>
            <a:pPr algn="ctr"/>
            <a:r>
              <a:rPr lang="zh-CN" altLang="en-US" sz="4400" b="1" dirty="0">
                <a:solidFill>
                  <a:schemeClr val="bg1"/>
                </a:solidFill>
                <a:latin typeface="方正粗黑宋简体" panose="02000000000000000000" pitchFamily="2" charset="-122"/>
                <a:ea typeface="方正粗黑宋简体" panose="02000000000000000000" pitchFamily="2" charset="-122"/>
              </a:rPr>
              <a:t>明天会更好</a:t>
            </a:r>
          </a:p>
        </p:txBody>
      </p:sp>
    </p:spTree>
    <p:extLst>
      <p:ext uri="{BB962C8B-B14F-4D97-AF65-F5344CB8AC3E}">
        <p14:creationId xmlns:p14="http://schemas.microsoft.com/office/powerpoint/2010/main" val="524888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36"/>
                                        </p:tgtEl>
                                        <p:attrNameLst>
                                          <p:attrName>style.visibility</p:attrName>
                                        </p:attrNameLst>
                                      </p:cBhvr>
                                      <p:to>
                                        <p:strVal val="visible"/>
                                      </p:to>
                                    </p:set>
                                    <p:animEffect transition="in" filter="wipe(left)">
                                      <p:cBhvr>
                                        <p:cTn id="7" dur="500"/>
                                        <p:tgtEl>
                                          <p:spTgt spid="13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1250"/>
                                        <p:tgtEl>
                                          <p:spTgt spid="3"/>
                                        </p:tgtEl>
                                      </p:cBhvr>
                                    </p:animEffect>
                                  </p:childTnLst>
                                </p:cTn>
                              </p:par>
                            </p:childTnLst>
                          </p:cTn>
                        </p:par>
                        <p:par>
                          <p:cTn id="12" fill="hold">
                            <p:stCondLst>
                              <p:cond delay="1750"/>
                            </p:stCondLst>
                            <p:childTnLst>
                              <p:par>
                                <p:cTn id="13" presetID="22" presetClass="entr" presetSubtype="8" fill="hold" grpId="0" nodeType="afterEffect">
                                  <p:stCondLst>
                                    <p:cond delay="0"/>
                                  </p:stCondLst>
                                  <p:childTnLst>
                                    <p:set>
                                      <p:cBhvr>
                                        <p:cTn id="14" dur="1" fill="hold">
                                          <p:stCondLst>
                                            <p:cond delay="0"/>
                                          </p:stCondLst>
                                        </p:cTn>
                                        <p:tgtEl>
                                          <p:spTgt spid="73"/>
                                        </p:tgtEl>
                                        <p:attrNameLst>
                                          <p:attrName>style.visibility</p:attrName>
                                        </p:attrNameLst>
                                      </p:cBhvr>
                                      <p:to>
                                        <p:strVal val="visible"/>
                                      </p:to>
                                    </p:set>
                                    <p:animEffect transition="in" filter="wipe(left)">
                                      <p:cBhvr>
                                        <p:cTn id="15" dur="1250"/>
                                        <p:tgtEl>
                                          <p:spTgt spid="7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69"/>
                                        </p:tgtEl>
                                        <p:attrNameLst>
                                          <p:attrName>style.visibility</p:attrName>
                                        </p:attrNameLst>
                                      </p:cBhvr>
                                      <p:to>
                                        <p:strVal val="visible"/>
                                      </p:to>
                                    </p:set>
                                    <p:animEffect transition="in" filter="wipe(up)">
                                      <p:cBhvr>
                                        <p:cTn id="20" dur="1000"/>
                                        <p:tgtEl>
                                          <p:spTgt spid="69"/>
                                        </p:tgtEl>
                                      </p:cBhvr>
                                    </p:animEffect>
                                  </p:childTnLst>
                                </p:cTn>
                              </p:par>
                            </p:childTnLst>
                          </p:cTn>
                        </p:par>
                        <p:par>
                          <p:cTn id="21" fill="hold">
                            <p:stCondLst>
                              <p:cond delay="1000"/>
                            </p:stCondLst>
                            <p:childTnLst>
                              <p:par>
                                <p:cTn id="22" presetID="22" presetClass="entr" presetSubtype="1" fill="hold" grpId="0" nodeType="after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wipe(up)">
                                      <p:cBhvr>
                                        <p:cTn id="24" dur="1000"/>
                                        <p:tgtEl>
                                          <p:spTgt spid="33"/>
                                        </p:tgtEl>
                                      </p:cBhvr>
                                    </p:animEffect>
                                  </p:childTnLst>
                                </p:cTn>
                              </p:par>
                            </p:childTnLst>
                          </p:cTn>
                        </p:par>
                        <p:par>
                          <p:cTn id="25" fill="hold">
                            <p:stCondLst>
                              <p:cond delay="2000"/>
                            </p:stCondLst>
                            <p:childTnLst>
                              <p:par>
                                <p:cTn id="26" presetID="22" presetClass="entr" presetSubtype="1" fill="hold" grpId="0" nodeType="afterEffect">
                                  <p:stCondLst>
                                    <p:cond delay="0"/>
                                  </p:stCondLst>
                                  <p:childTnLst>
                                    <p:set>
                                      <p:cBhvr>
                                        <p:cTn id="27" dur="1" fill="hold">
                                          <p:stCondLst>
                                            <p:cond delay="0"/>
                                          </p:stCondLst>
                                        </p:cTn>
                                        <p:tgtEl>
                                          <p:spTgt spid="70"/>
                                        </p:tgtEl>
                                        <p:attrNameLst>
                                          <p:attrName>style.visibility</p:attrName>
                                        </p:attrNameLst>
                                      </p:cBhvr>
                                      <p:to>
                                        <p:strVal val="visible"/>
                                      </p:to>
                                    </p:set>
                                    <p:animEffect transition="in" filter="wipe(up)">
                                      <p:cBhvr>
                                        <p:cTn id="28" dur="1000"/>
                                        <p:tgtEl>
                                          <p:spTgt spid="70"/>
                                        </p:tgtEl>
                                      </p:cBhvr>
                                    </p:animEffect>
                                  </p:childTnLst>
                                </p:cTn>
                              </p:par>
                            </p:childTnLst>
                          </p:cTn>
                        </p:par>
                        <p:par>
                          <p:cTn id="29" fill="hold">
                            <p:stCondLst>
                              <p:cond delay="3000"/>
                            </p:stCondLst>
                            <p:childTnLst>
                              <p:par>
                                <p:cTn id="30" presetID="22" presetClass="entr" presetSubtype="1" fill="hold" grpId="0" nodeType="after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wipe(up)">
                                      <p:cBhvr>
                                        <p:cTn id="32" dur="1000"/>
                                        <p:tgtEl>
                                          <p:spTgt spid="36"/>
                                        </p:tgtEl>
                                      </p:cBhvr>
                                    </p:animEffect>
                                  </p:childTnLst>
                                </p:cTn>
                              </p:par>
                            </p:childTnLst>
                          </p:cTn>
                        </p:par>
                        <p:par>
                          <p:cTn id="33" fill="hold">
                            <p:stCondLst>
                              <p:cond delay="4000"/>
                            </p:stCondLst>
                            <p:childTnLst>
                              <p:par>
                                <p:cTn id="34" presetID="22" presetClass="entr" presetSubtype="1" fill="hold" grpId="0" nodeType="after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wipe(up)">
                                      <p:cBhvr>
                                        <p:cTn id="36" dur="1000"/>
                                        <p:tgtEl>
                                          <p:spTgt spid="35"/>
                                        </p:tgtEl>
                                      </p:cBhvr>
                                    </p:animEffect>
                                  </p:childTnLst>
                                </p:cTn>
                              </p:par>
                            </p:childTnLst>
                          </p:cTn>
                        </p:par>
                        <p:par>
                          <p:cTn id="37" fill="hold">
                            <p:stCondLst>
                              <p:cond delay="5000"/>
                            </p:stCondLst>
                            <p:childTnLst>
                              <p:par>
                                <p:cTn id="38" presetID="22" presetClass="entr" presetSubtype="1" fill="hold" grpId="0" nodeType="after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wipe(up)">
                                      <p:cBhvr>
                                        <p:cTn id="40" dur="1000"/>
                                        <p:tgtEl>
                                          <p:spTgt spid="34"/>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grpId="0" nodeType="clickEffect">
                                  <p:stCondLst>
                                    <p:cond delay="0"/>
                                  </p:stCondLst>
                                  <p:childTnLst>
                                    <p:set>
                                      <p:cBhvr>
                                        <p:cTn id="44" dur="1" fill="hold">
                                          <p:stCondLst>
                                            <p:cond delay="0"/>
                                          </p:stCondLst>
                                        </p:cTn>
                                        <p:tgtEl>
                                          <p:spTgt spid="93"/>
                                        </p:tgtEl>
                                        <p:attrNameLst>
                                          <p:attrName>style.visibility</p:attrName>
                                        </p:attrNameLst>
                                      </p:cBhvr>
                                      <p:to>
                                        <p:strVal val="visible"/>
                                      </p:to>
                                    </p:set>
                                    <p:animEffect transition="in" filter="wipe(left)">
                                      <p:cBhvr>
                                        <p:cTn id="45" dur="2000"/>
                                        <p:tgtEl>
                                          <p:spTgt spid="93"/>
                                        </p:tgtEl>
                                      </p:cBhvr>
                                    </p:animEffect>
                                  </p:childTnLst>
                                </p:cTn>
                              </p:par>
                            </p:childTnLst>
                          </p:cTn>
                        </p:par>
                        <p:par>
                          <p:cTn id="46" fill="hold">
                            <p:stCondLst>
                              <p:cond delay="2000"/>
                            </p:stCondLst>
                            <p:childTnLst>
                              <p:par>
                                <p:cTn id="47" presetID="22" presetClass="entr" presetSubtype="8" fill="hold" nodeType="afterEffect">
                                  <p:stCondLst>
                                    <p:cond delay="0"/>
                                  </p:stCondLst>
                                  <p:childTnLst>
                                    <p:set>
                                      <p:cBhvr>
                                        <p:cTn id="48" dur="1" fill="hold">
                                          <p:stCondLst>
                                            <p:cond delay="0"/>
                                          </p:stCondLst>
                                        </p:cTn>
                                        <p:tgtEl>
                                          <p:spTgt spid="74"/>
                                        </p:tgtEl>
                                        <p:attrNameLst>
                                          <p:attrName>style.visibility</p:attrName>
                                        </p:attrNameLst>
                                      </p:cBhvr>
                                      <p:to>
                                        <p:strVal val="visible"/>
                                      </p:to>
                                    </p:set>
                                    <p:animEffect transition="in" filter="wipe(left)">
                                      <p:cBhvr>
                                        <p:cTn id="49" dur="2000"/>
                                        <p:tgtEl>
                                          <p:spTgt spid="74"/>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nodeType="clickEffect">
                                  <p:stCondLst>
                                    <p:cond delay="0"/>
                                  </p:stCondLst>
                                  <p:childTnLst>
                                    <p:set>
                                      <p:cBhvr>
                                        <p:cTn id="53" dur="1" fill="hold">
                                          <p:stCondLst>
                                            <p:cond delay="0"/>
                                          </p:stCondLst>
                                        </p:cTn>
                                        <p:tgtEl>
                                          <p:spTgt spid="75"/>
                                        </p:tgtEl>
                                        <p:attrNameLst>
                                          <p:attrName>style.visibility</p:attrName>
                                        </p:attrNameLst>
                                      </p:cBhvr>
                                      <p:to>
                                        <p:strVal val="visible"/>
                                      </p:to>
                                    </p:set>
                                    <p:animEffect transition="in" filter="wipe(left)">
                                      <p:cBhvr>
                                        <p:cTn id="54" dur="2000"/>
                                        <p:tgtEl>
                                          <p:spTgt spid="75"/>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nodeType="clickEffect">
                                  <p:stCondLst>
                                    <p:cond delay="0"/>
                                  </p:stCondLst>
                                  <p:childTnLst>
                                    <p:set>
                                      <p:cBhvr>
                                        <p:cTn id="58" dur="1" fill="hold">
                                          <p:stCondLst>
                                            <p:cond delay="0"/>
                                          </p:stCondLst>
                                        </p:cTn>
                                        <p:tgtEl>
                                          <p:spTgt spid="76"/>
                                        </p:tgtEl>
                                        <p:attrNameLst>
                                          <p:attrName>style.visibility</p:attrName>
                                        </p:attrNameLst>
                                      </p:cBhvr>
                                      <p:to>
                                        <p:strVal val="visible"/>
                                      </p:to>
                                    </p:set>
                                    <p:animEffect transition="in" filter="wipe(down)">
                                      <p:cBhvr>
                                        <p:cTn id="59" dur="500"/>
                                        <p:tgtEl>
                                          <p:spTgt spid="76"/>
                                        </p:tgtEl>
                                      </p:cBhvr>
                                    </p:animEffect>
                                  </p:childTnLst>
                                </p:cTn>
                              </p:par>
                            </p:childTnLst>
                          </p:cTn>
                        </p:par>
                        <p:par>
                          <p:cTn id="60" fill="hold">
                            <p:stCondLst>
                              <p:cond delay="500"/>
                            </p:stCondLst>
                            <p:childTnLst>
                              <p:par>
                                <p:cTn id="61" presetID="22" presetClass="entr" presetSubtype="8" fill="hold" nodeType="afterEffect">
                                  <p:stCondLst>
                                    <p:cond delay="0"/>
                                  </p:stCondLst>
                                  <p:childTnLst>
                                    <p:set>
                                      <p:cBhvr>
                                        <p:cTn id="62" dur="1" fill="hold">
                                          <p:stCondLst>
                                            <p:cond delay="0"/>
                                          </p:stCondLst>
                                        </p:cTn>
                                        <p:tgtEl>
                                          <p:spTgt spid="77"/>
                                        </p:tgtEl>
                                        <p:attrNameLst>
                                          <p:attrName>style.visibility</p:attrName>
                                        </p:attrNameLst>
                                      </p:cBhvr>
                                      <p:to>
                                        <p:strVal val="visible"/>
                                      </p:to>
                                    </p:set>
                                    <p:animEffect transition="in" filter="wipe(left)">
                                      <p:cBhvr>
                                        <p:cTn id="63" dur="2000"/>
                                        <p:tgtEl>
                                          <p:spTgt spid="77"/>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nodeType="clickEffect">
                                  <p:stCondLst>
                                    <p:cond delay="0"/>
                                  </p:stCondLst>
                                  <p:childTnLst>
                                    <p:set>
                                      <p:cBhvr>
                                        <p:cTn id="67" dur="1" fill="hold">
                                          <p:stCondLst>
                                            <p:cond delay="0"/>
                                          </p:stCondLst>
                                        </p:cTn>
                                        <p:tgtEl>
                                          <p:spTgt spid="79"/>
                                        </p:tgtEl>
                                        <p:attrNameLst>
                                          <p:attrName>style.visibility</p:attrName>
                                        </p:attrNameLst>
                                      </p:cBhvr>
                                      <p:to>
                                        <p:strVal val="visible"/>
                                      </p:to>
                                    </p:set>
                                    <p:animEffect transition="in" filter="wipe(left)">
                                      <p:cBhvr>
                                        <p:cTn id="68" dur="2000"/>
                                        <p:tgtEl>
                                          <p:spTgt spid="79"/>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8" fill="hold" nodeType="clickEffect">
                                  <p:stCondLst>
                                    <p:cond delay="0"/>
                                  </p:stCondLst>
                                  <p:childTnLst>
                                    <p:set>
                                      <p:cBhvr>
                                        <p:cTn id="72" dur="1" fill="hold">
                                          <p:stCondLst>
                                            <p:cond delay="0"/>
                                          </p:stCondLst>
                                        </p:cTn>
                                        <p:tgtEl>
                                          <p:spTgt spid="78"/>
                                        </p:tgtEl>
                                        <p:attrNameLst>
                                          <p:attrName>style.visibility</p:attrName>
                                        </p:attrNameLst>
                                      </p:cBhvr>
                                      <p:to>
                                        <p:strVal val="visible"/>
                                      </p:to>
                                    </p:set>
                                    <p:animEffect transition="in" filter="wipe(left)">
                                      <p:cBhvr>
                                        <p:cTn id="73" dur="2000"/>
                                        <p:tgtEl>
                                          <p:spTgt spid="78"/>
                                        </p:tgtEl>
                                      </p:cBhvr>
                                    </p:animEffect>
                                  </p:childTnLst>
                                </p:cTn>
                              </p:par>
                            </p:childTnLst>
                          </p:cTn>
                        </p:par>
                      </p:childTnLst>
                    </p:cTn>
                  </p:par>
                  <p:par>
                    <p:cTn id="74" fill="hold">
                      <p:stCondLst>
                        <p:cond delay="indefinite"/>
                      </p:stCondLst>
                      <p:childTnLst>
                        <p:par>
                          <p:cTn id="75" fill="hold">
                            <p:stCondLst>
                              <p:cond delay="0"/>
                            </p:stCondLst>
                            <p:childTnLst>
                              <p:par>
                                <p:cTn id="76" presetID="22" presetClass="entr" presetSubtype="4" fill="hold" nodeType="clickEffect">
                                  <p:stCondLst>
                                    <p:cond delay="0"/>
                                  </p:stCondLst>
                                  <p:childTnLst>
                                    <p:set>
                                      <p:cBhvr>
                                        <p:cTn id="77" dur="1" fill="hold">
                                          <p:stCondLst>
                                            <p:cond delay="0"/>
                                          </p:stCondLst>
                                        </p:cTn>
                                        <p:tgtEl>
                                          <p:spTgt spid="81"/>
                                        </p:tgtEl>
                                        <p:attrNameLst>
                                          <p:attrName>style.visibility</p:attrName>
                                        </p:attrNameLst>
                                      </p:cBhvr>
                                      <p:to>
                                        <p:strVal val="visible"/>
                                      </p:to>
                                    </p:set>
                                    <p:animEffect transition="in" filter="wipe(down)">
                                      <p:cBhvr>
                                        <p:cTn id="78" dur="500"/>
                                        <p:tgtEl>
                                          <p:spTgt spid="81"/>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8" fill="hold" nodeType="clickEffect">
                                  <p:stCondLst>
                                    <p:cond delay="0"/>
                                  </p:stCondLst>
                                  <p:childTnLst>
                                    <p:set>
                                      <p:cBhvr>
                                        <p:cTn id="82" dur="1" fill="hold">
                                          <p:stCondLst>
                                            <p:cond delay="0"/>
                                          </p:stCondLst>
                                        </p:cTn>
                                        <p:tgtEl>
                                          <p:spTgt spid="82"/>
                                        </p:tgtEl>
                                        <p:attrNameLst>
                                          <p:attrName>style.visibility</p:attrName>
                                        </p:attrNameLst>
                                      </p:cBhvr>
                                      <p:to>
                                        <p:strVal val="visible"/>
                                      </p:to>
                                    </p:set>
                                    <p:animEffect transition="in" filter="wipe(left)">
                                      <p:cBhvr>
                                        <p:cTn id="83" dur="3000"/>
                                        <p:tgtEl>
                                          <p:spTgt spid="82"/>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8" fill="hold" nodeType="clickEffect">
                                  <p:stCondLst>
                                    <p:cond delay="0"/>
                                  </p:stCondLst>
                                  <p:childTnLst>
                                    <p:set>
                                      <p:cBhvr>
                                        <p:cTn id="87" dur="1" fill="hold">
                                          <p:stCondLst>
                                            <p:cond delay="0"/>
                                          </p:stCondLst>
                                        </p:cTn>
                                        <p:tgtEl>
                                          <p:spTgt spid="83"/>
                                        </p:tgtEl>
                                        <p:attrNameLst>
                                          <p:attrName>style.visibility</p:attrName>
                                        </p:attrNameLst>
                                      </p:cBhvr>
                                      <p:to>
                                        <p:strVal val="visible"/>
                                      </p:to>
                                    </p:set>
                                    <p:animEffect transition="in" filter="wipe(left)">
                                      <p:cBhvr>
                                        <p:cTn id="88" dur="2000"/>
                                        <p:tgtEl>
                                          <p:spTgt spid="83"/>
                                        </p:tgtEl>
                                      </p:cBhvr>
                                    </p:animEffect>
                                  </p:childTnLst>
                                </p:cTn>
                              </p:par>
                            </p:childTnLst>
                          </p:cTn>
                        </p:par>
                      </p:childTnLst>
                    </p:cTn>
                  </p:par>
                  <p:par>
                    <p:cTn id="89" fill="hold">
                      <p:stCondLst>
                        <p:cond delay="indefinite"/>
                      </p:stCondLst>
                      <p:childTnLst>
                        <p:par>
                          <p:cTn id="90" fill="hold">
                            <p:stCondLst>
                              <p:cond delay="0"/>
                            </p:stCondLst>
                            <p:childTnLst>
                              <p:par>
                                <p:cTn id="91" presetID="22" presetClass="entr" presetSubtype="8" fill="hold" nodeType="clickEffect">
                                  <p:stCondLst>
                                    <p:cond delay="0"/>
                                  </p:stCondLst>
                                  <p:childTnLst>
                                    <p:set>
                                      <p:cBhvr>
                                        <p:cTn id="92" dur="1" fill="hold">
                                          <p:stCondLst>
                                            <p:cond delay="0"/>
                                          </p:stCondLst>
                                        </p:cTn>
                                        <p:tgtEl>
                                          <p:spTgt spid="90"/>
                                        </p:tgtEl>
                                        <p:attrNameLst>
                                          <p:attrName>style.visibility</p:attrName>
                                        </p:attrNameLst>
                                      </p:cBhvr>
                                      <p:to>
                                        <p:strVal val="visible"/>
                                      </p:to>
                                    </p:set>
                                    <p:animEffect transition="in" filter="wipe(left)">
                                      <p:cBhvr>
                                        <p:cTn id="93" dur="2000"/>
                                        <p:tgtEl>
                                          <p:spTgt spid="90"/>
                                        </p:tgtEl>
                                      </p:cBhvr>
                                    </p:animEffect>
                                  </p:childTnLst>
                                </p:cTn>
                              </p:par>
                            </p:childTnLst>
                          </p:cTn>
                        </p:par>
                      </p:childTnLst>
                    </p:cTn>
                  </p:par>
                  <p:par>
                    <p:cTn id="94" fill="hold">
                      <p:stCondLst>
                        <p:cond delay="indefinite"/>
                      </p:stCondLst>
                      <p:childTnLst>
                        <p:par>
                          <p:cTn id="95" fill="hold">
                            <p:stCondLst>
                              <p:cond delay="0"/>
                            </p:stCondLst>
                            <p:childTnLst>
                              <p:par>
                                <p:cTn id="96" presetID="22" presetClass="entr" presetSubtype="8" fill="hold" nodeType="clickEffect">
                                  <p:stCondLst>
                                    <p:cond delay="0"/>
                                  </p:stCondLst>
                                  <p:childTnLst>
                                    <p:set>
                                      <p:cBhvr>
                                        <p:cTn id="97" dur="1" fill="hold">
                                          <p:stCondLst>
                                            <p:cond delay="0"/>
                                          </p:stCondLst>
                                        </p:cTn>
                                        <p:tgtEl>
                                          <p:spTgt spid="91"/>
                                        </p:tgtEl>
                                        <p:attrNameLst>
                                          <p:attrName>style.visibility</p:attrName>
                                        </p:attrNameLst>
                                      </p:cBhvr>
                                      <p:to>
                                        <p:strVal val="visible"/>
                                      </p:to>
                                    </p:set>
                                    <p:animEffect transition="in" filter="wipe(left)">
                                      <p:cBhvr>
                                        <p:cTn id="98" dur="2000"/>
                                        <p:tgtEl>
                                          <p:spTgt spid="91"/>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1" fill="hold" nodeType="clickEffect">
                                  <p:stCondLst>
                                    <p:cond delay="0"/>
                                  </p:stCondLst>
                                  <p:childTnLst>
                                    <p:set>
                                      <p:cBhvr>
                                        <p:cTn id="102" dur="1" fill="hold">
                                          <p:stCondLst>
                                            <p:cond delay="0"/>
                                          </p:stCondLst>
                                        </p:cTn>
                                        <p:tgtEl>
                                          <p:spTgt spid="89"/>
                                        </p:tgtEl>
                                        <p:attrNameLst>
                                          <p:attrName>style.visibility</p:attrName>
                                        </p:attrNameLst>
                                      </p:cBhvr>
                                      <p:to>
                                        <p:strVal val="visible"/>
                                      </p:to>
                                    </p:set>
                                    <p:animEffect transition="in" filter="wipe(up)">
                                      <p:cBhvr>
                                        <p:cTn id="103" dur="2000"/>
                                        <p:tgtEl>
                                          <p:spTgt spid="89"/>
                                        </p:tgtEl>
                                      </p:cBhvr>
                                    </p:animEffect>
                                  </p:childTnLst>
                                </p:cTn>
                              </p:par>
                            </p:childTnLst>
                          </p:cTn>
                        </p:par>
                      </p:childTnLst>
                    </p:cTn>
                  </p:par>
                  <p:par>
                    <p:cTn id="104" fill="hold">
                      <p:stCondLst>
                        <p:cond delay="indefinite"/>
                      </p:stCondLst>
                      <p:childTnLst>
                        <p:par>
                          <p:cTn id="105" fill="hold">
                            <p:stCondLst>
                              <p:cond delay="0"/>
                            </p:stCondLst>
                            <p:childTnLst>
                              <p:par>
                                <p:cTn id="106" presetID="22" presetClass="entr" presetSubtype="1" fill="hold" nodeType="clickEffect">
                                  <p:stCondLst>
                                    <p:cond delay="0"/>
                                  </p:stCondLst>
                                  <p:childTnLst>
                                    <p:set>
                                      <p:cBhvr>
                                        <p:cTn id="107" dur="1" fill="hold">
                                          <p:stCondLst>
                                            <p:cond delay="0"/>
                                          </p:stCondLst>
                                        </p:cTn>
                                        <p:tgtEl>
                                          <p:spTgt spid="85"/>
                                        </p:tgtEl>
                                        <p:attrNameLst>
                                          <p:attrName>style.visibility</p:attrName>
                                        </p:attrNameLst>
                                      </p:cBhvr>
                                      <p:to>
                                        <p:strVal val="visible"/>
                                      </p:to>
                                    </p:set>
                                    <p:animEffect transition="in" filter="wipe(up)">
                                      <p:cBhvr>
                                        <p:cTn id="108" dur="1000"/>
                                        <p:tgtEl>
                                          <p:spTgt spid="85"/>
                                        </p:tgtEl>
                                      </p:cBhvr>
                                    </p:animEffect>
                                  </p:childTnLst>
                                </p:cTn>
                              </p:par>
                            </p:childTnLst>
                          </p:cTn>
                        </p:par>
                      </p:childTnLst>
                    </p:cTn>
                  </p:par>
                  <p:par>
                    <p:cTn id="109" fill="hold">
                      <p:stCondLst>
                        <p:cond delay="indefinite"/>
                      </p:stCondLst>
                      <p:childTnLst>
                        <p:par>
                          <p:cTn id="110" fill="hold">
                            <p:stCondLst>
                              <p:cond delay="0"/>
                            </p:stCondLst>
                            <p:childTnLst>
                              <p:par>
                                <p:cTn id="111" presetID="22" presetClass="entr" presetSubtype="8" fill="hold" nodeType="clickEffect">
                                  <p:stCondLst>
                                    <p:cond delay="0"/>
                                  </p:stCondLst>
                                  <p:childTnLst>
                                    <p:set>
                                      <p:cBhvr>
                                        <p:cTn id="112" dur="1" fill="hold">
                                          <p:stCondLst>
                                            <p:cond delay="0"/>
                                          </p:stCondLst>
                                        </p:cTn>
                                        <p:tgtEl>
                                          <p:spTgt spid="84"/>
                                        </p:tgtEl>
                                        <p:attrNameLst>
                                          <p:attrName>style.visibility</p:attrName>
                                        </p:attrNameLst>
                                      </p:cBhvr>
                                      <p:to>
                                        <p:strVal val="visible"/>
                                      </p:to>
                                    </p:set>
                                    <p:animEffect transition="in" filter="wipe(left)">
                                      <p:cBhvr>
                                        <p:cTn id="113" dur="2000"/>
                                        <p:tgtEl>
                                          <p:spTgt spid="84"/>
                                        </p:tgtEl>
                                      </p:cBhvr>
                                    </p:animEffect>
                                  </p:childTnLst>
                                </p:cTn>
                              </p:par>
                            </p:childTnLst>
                          </p:cTn>
                        </p:par>
                        <p:par>
                          <p:cTn id="114" fill="hold">
                            <p:stCondLst>
                              <p:cond delay="2000"/>
                            </p:stCondLst>
                            <p:childTnLst>
                              <p:par>
                                <p:cTn id="115" presetID="22" presetClass="entr" presetSubtype="1" fill="hold" nodeType="afterEffect">
                                  <p:stCondLst>
                                    <p:cond delay="0"/>
                                  </p:stCondLst>
                                  <p:childTnLst>
                                    <p:set>
                                      <p:cBhvr>
                                        <p:cTn id="116" dur="1" fill="hold">
                                          <p:stCondLst>
                                            <p:cond delay="0"/>
                                          </p:stCondLst>
                                        </p:cTn>
                                        <p:tgtEl>
                                          <p:spTgt spid="86"/>
                                        </p:tgtEl>
                                        <p:attrNameLst>
                                          <p:attrName>style.visibility</p:attrName>
                                        </p:attrNameLst>
                                      </p:cBhvr>
                                      <p:to>
                                        <p:strVal val="visible"/>
                                      </p:to>
                                    </p:set>
                                    <p:animEffect transition="in" filter="wipe(up)">
                                      <p:cBhvr>
                                        <p:cTn id="117" dur="1000"/>
                                        <p:tgtEl>
                                          <p:spTgt spid="86"/>
                                        </p:tgtEl>
                                      </p:cBhvr>
                                    </p:animEffect>
                                  </p:childTnLst>
                                </p:cTn>
                              </p:par>
                            </p:childTnLst>
                          </p:cTn>
                        </p:par>
                      </p:childTnLst>
                    </p:cTn>
                  </p:par>
                  <p:par>
                    <p:cTn id="118" fill="hold">
                      <p:stCondLst>
                        <p:cond delay="indefinite"/>
                      </p:stCondLst>
                      <p:childTnLst>
                        <p:par>
                          <p:cTn id="119" fill="hold">
                            <p:stCondLst>
                              <p:cond delay="0"/>
                            </p:stCondLst>
                            <p:childTnLst>
                              <p:par>
                                <p:cTn id="120" presetID="22" presetClass="entr" presetSubtype="8" fill="hold" nodeType="clickEffect">
                                  <p:stCondLst>
                                    <p:cond delay="0"/>
                                  </p:stCondLst>
                                  <p:childTnLst>
                                    <p:set>
                                      <p:cBhvr>
                                        <p:cTn id="121" dur="1" fill="hold">
                                          <p:stCondLst>
                                            <p:cond delay="0"/>
                                          </p:stCondLst>
                                        </p:cTn>
                                        <p:tgtEl>
                                          <p:spTgt spid="80"/>
                                        </p:tgtEl>
                                        <p:attrNameLst>
                                          <p:attrName>style.visibility</p:attrName>
                                        </p:attrNameLst>
                                      </p:cBhvr>
                                      <p:to>
                                        <p:strVal val="visible"/>
                                      </p:to>
                                    </p:set>
                                    <p:animEffect transition="in" filter="wipe(left)">
                                      <p:cBhvr>
                                        <p:cTn id="122" dur="1000"/>
                                        <p:tgtEl>
                                          <p:spTgt spid="80"/>
                                        </p:tgtEl>
                                      </p:cBhvr>
                                    </p:animEffect>
                                  </p:childTnLst>
                                </p:cTn>
                              </p:par>
                            </p:childTnLst>
                          </p:cTn>
                        </p:par>
                        <p:par>
                          <p:cTn id="123" fill="hold">
                            <p:stCondLst>
                              <p:cond delay="2000"/>
                            </p:stCondLst>
                            <p:childTnLst>
                              <p:par>
                                <p:cTn id="124" presetID="22" presetClass="entr" presetSubtype="8" fill="hold" nodeType="afterEffect">
                                  <p:stCondLst>
                                    <p:cond delay="0"/>
                                  </p:stCondLst>
                                  <p:childTnLst>
                                    <p:set>
                                      <p:cBhvr>
                                        <p:cTn id="125" dur="1" fill="hold">
                                          <p:stCondLst>
                                            <p:cond delay="0"/>
                                          </p:stCondLst>
                                        </p:cTn>
                                        <p:tgtEl>
                                          <p:spTgt spid="88"/>
                                        </p:tgtEl>
                                        <p:attrNameLst>
                                          <p:attrName>style.visibility</p:attrName>
                                        </p:attrNameLst>
                                      </p:cBhvr>
                                      <p:to>
                                        <p:strVal val="visible"/>
                                      </p:to>
                                    </p:set>
                                    <p:animEffect transition="in" filter="wipe(left)">
                                      <p:cBhvr>
                                        <p:cTn id="126" dur="1000"/>
                                        <p:tgtEl>
                                          <p:spTgt spid="88"/>
                                        </p:tgtEl>
                                      </p:cBhvr>
                                    </p:animEffect>
                                  </p:childTnLst>
                                </p:cTn>
                              </p:par>
                            </p:childTnLst>
                          </p:cTn>
                        </p:par>
                        <p:par>
                          <p:cTn id="127" fill="hold">
                            <p:stCondLst>
                              <p:cond delay="3000"/>
                            </p:stCondLst>
                            <p:childTnLst>
                              <p:par>
                                <p:cTn id="128" presetID="22" presetClass="entr" presetSubtype="4" fill="hold" nodeType="afterEffect">
                                  <p:stCondLst>
                                    <p:cond delay="0"/>
                                  </p:stCondLst>
                                  <p:childTnLst>
                                    <p:set>
                                      <p:cBhvr>
                                        <p:cTn id="129" dur="1" fill="hold">
                                          <p:stCondLst>
                                            <p:cond delay="0"/>
                                          </p:stCondLst>
                                        </p:cTn>
                                        <p:tgtEl>
                                          <p:spTgt spid="87"/>
                                        </p:tgtEl>
                                        <p:attrNameLst>
                                          <p:attrName>style.visibility</p:attrName>
                                        </p:attrNameLst>
                                      </p:cBhvr>
                                      <p:to>
                                        <p:strVal val="visible"/>
                                      </p:to>
                                    </p:set>
                                    <p:animEffect transition="in" filter="wipe(down)">
                                      <p:cBhvr>
                                        <p:cTn id="130" dur="500"/>
                                        <p:tgtEl>
                                          <p:spTgt spid="87"/>
                                        </p:tgtEl>
                                      </p:cBhvr>
                                    </p:animEffect>
                                  </p:childTnLst>
                                </p:cTn>
                              </p:par>
                            </p:childTnLst>
                          </p:cTn>
                        </p:par>
                      </p:childTnLst>
                    </p:cTn>
                  </p:par>
                  <p:par>
                    <p:cTn id="131" fill="hold">
                      <p:stCondLst>
                        <p:cond delay="indefinite"/>
                      </p:stCondLst>
                      <p:childTnLst>
                        <p:par>
                          <p:cTn id="132" fill="hold">
                            <p:stCondLst>
                              <p:cond delay="0"/>
                            </p:stCondLst>
                            <p:childTnLst>
                              <p:par>
                                <p:cTn id="133" presetID="22" presetClass="entr" presetSubtype="1" fill="hold" nodeType="clickEffect">
                                  <p:stCondLst>
                                    <p:cond delay="0"/>
                                  </p:stCondLst>
                                  <p:childTnLst>
                                    <p:set>
                                      <p:cBhvr>
                                        <p:cTn id="134" dur="1" fill="hold">
                                          <p:stCondLst>
                                            <p:cond delay="0"/>
                                          </p:stCondLst>
                                        </p:cTn>
                                        <p:tgtEl>
                                          <p:spTgt spid="4"/>
                                        </p:tgtEl>
                                        <p:attrNameLst>
                                          <p:attrName>style.visibility</p:attrName>
                                        </p:attrNameLst>
                                      </p:cBhvr>
                                      <p:to>
                                        <p:strVal val="visible"/>
                                      </p:to>
                                    </p:set>
                                    <p:animEffect transition="in" filter="wipe(up)">
                                      <p:cBhvr>
                                        <p:cTn id="135" dur="1000"/>
                                        <p:tgtEl>
                                          <p:spTgt spid="4"/>
                                        </p:tgtEl>
                                      </p:cBhvr>
                                    </p:animEffect>
                                  </p:childTnLst>
                                </p:cTn>
                              </p:par>
                            </p:childTnLst>
                          </p:cTn>
                        </p:par>
                      </p:childTnLst>
                    </p:cTn>
                  </p:par>
                  <p:par>
                    <p:cTn id="136" fill="hold">
                      <p:stCondLst>
                        <p:cond delay="indefinite"/>
                      </p:stCondLst>
                      <p:childTnLst>
                        <p:par>
                          <p:cTn id="137" fill="hold">
                            <p:stCondLst>
                              <p:cond delay="0"/>
                            </p:stCondLst>
                            <p:childTnLst>
                              <p:par>
                                <p:cTn id="138" presetID="22" presetClass="entr" presetSubtype="1" fill="hold" grpId="0" nodeType="clickEffect">
                                  <p:stCondLst>
                                    <p:cond delay="0"/>
                                  </p:stCondLst>
                                  <p:childTnLst>
                                    <p:set>
                                      <p:cBhvr>
                                        <p:cTn id="139" dur="1" fill="hold">
                                          <p:stCondLst>
                                            <p:cond delay="0"/>
                                          </p:stCondLst>
                                        </p:cTn>
                                        <p:tgtEl>
                                          <p:spTgt spid="95"/>
                                        </p:tgtEl>
                                        <p:attrNameLst>
                                          <p:attrName>style.visibility</p:attrName>
                                        </p:attrNameLst>
                                      </p:cBhvr>
                                      <p:to>
                                        <p:strVal val="visible"/>
                                      </p:to>
                                    </p:set>
                                    <p:animEffect transition="in" filter="wipe(up)">
                                      <p:cBhvr>
                                        <p:cTn id="140" dur="1000"/>
                                        <p:tgtEl>
                                          <p:spTgt spid="95"/>
                                        </p:tgtEl>
                                      </p:cBhvr>
                                    </p:animEffect>
                                  </p:childTnLst>
                                </p:cTn>
                              </p:par>
                            </p:childTnLst>
                          </p:cTn>
                        </p:par>
                      </p:childTnLst>
                    </p:cTn>
                  </p:par>
                  <p:par>
                    <p:cTn id="141" fill="hold">
                      <p:stCondLst>
                        <p:cond delay="indefinite"/>
                      </p:stCondLst>
                      <p:childTnLst>
                        <p:par>
                          <p:cTn id="142" fill="hold">
                            <p:stCondLst>
                              <p:cond delay="0"/>
                            </p:stCondLst>
                            <p:childTnLst>
                              <p:par>
                                <p:cTn id="143" presetID="22" presetClass="entr" presetSubtype="8" fill="hold" nodeType="clickEffect">
                                  <p:stCondLst>
                                    <p:cond delay="0"/>
                                  </p:stCondLst>
                                  <p:childTnLst>
                                    <p:set>
                                      <p:cBhvr>
                                        <p:cTn id="144" dur="1" fill="hold">
                                          <p:stCondLst>
                                            <p:cond delay="0"/>
                                          </p:stCondLst>
                                        </p:cTn>
                                        <p:tgtEl>
                                          <p:spTgt spid="94"/>
                                        </p:tgtEl>
                                        <p:attrNameLst>
                                          <p:attrName>style.visibility</p:attrName>
                                        </p:attrNameLst>
                                      </p:cBhvr>
                                      <p:to>
                                        <p:strVal val="visible"/>
                                      </p:to>
                                    </p:set>
                                    <p:animEffect transition="in" filter="wipe(left)">
                                      <p:cBhvr>
                                        <p:cTn id="145" dur="1000"/>
                                        <p:tgtEl>
                                          <p:spTgt spid="94"/>
                                        </p:tgtEl>
                                      </p:cBhvr>
                                    </p:animEffect>
                                  </p:childTnLst>
                                </p:cTn>
                              </p:par>
                            </p:childTnLst>
                          </p:cTn>
                        </p:par>
                        <p:par>
                          <p:cTn id="146" fill="hold">
                            <p:stCondLst>
                              <p:cond delay="1000"/>
                            </p:stCondLst>
                            <p:childTnLst>
                              <p:par>
                                <p:cTn id="147" presetID="22" presetClass="entr" presetSubtype="8" fill="hold" grpId="0" nodeType="afterEffect">
                                  <p:stCondLst>
                                    <p:cond delay="0"/>
                                  </p:stCondLst>
                                  <p:childTnLst>
                                    <p:set>
                                      <p:cBhvr>
                                        <p:cTn id="148" dur="1" fill="hold">
                                          <p:stCondLst>
                                            <p:cond delay="0"/>
                                          </p:stCondLst>
                                        </p:cTn>
                                        <p:tgtEl>
                                          <p:spTgt spid="92"/>
                                        </p:tgtEl>
                                        <p:attrNameLst>
                                          <p:attrName>style.visibility</p:attrName>
                                        </p:attrNameLst>
                                      </p:cBhvr>
                                      <p:to>
                                        <p:strVal val="visible"/>
                                      </p:to>
                                    </p:set>
                                    <p:animEffect transition="in" filter="wipe(left)">
                                      <p:cBhvr>
                                        <p:cTn id="149" dur="5000"/>
                                        <p:tgtEl>
                                          <p:spTgt spid="92"/>
                                        </p:tgtEl>
                                      </p:cBhvr>
                                    </p:animEffect>
                                  </p:childTnLst>
                                </p:cTn>
                              </p:par>
                            </p:childTnLst>
                          </p:cTn>
                        </p:par>
                        <p:par>
                          <p:cTn id="150" fill="hold">
                            <p:stCondLst>
                              <p:cond delay="6000"/>
                            </p:stCondLst>
                            <p:childTnLst>
                              <p:par>
                                <p:cTn id="151" presetID="22" presetClass="entr" presetSubtype="8" fill="hold" grpId="0" nodeType="afterEffect">
                                  <p:stCondLst>
                                    <p:cond delay="0"/>
                                  </p:stCondLst>
                                  <p:childTnLst>
                                    <p:set>
                                      <p:cBhvr>
                                        <p:cTn id="152" dur="1" fill="hold">
                                          <p:stCondLst>
                                            <p:cond delay="0"/>
                                          </p:stCondLst>
                                        </p:cTn>
                                        <p:tgtEl>
                                          <p:spTgt spid="96"/>
                                        </p:tgtEl>
                                        <p:attrNameLst>
                                          <p:attrName>style.visibility</p:attrName>
                                        </p:attrNameLst>
                                      </p:cBhvr>
                                      <p:to>
                                        <p:strVal val="visible"/>
                                      </p:to>
                                    </p:set>
                                    <p:animEffect transition="in" filter="wipe(left)">
                                      <p:cBhvr>
                                        <p:cTn id="153" dur="500"/>
                                        <p:tgtEl>
                                          <p:spTgt spid="96"/>
                                        </p:tgtEl>
                                      </p:cBhvr>
                                    </p:animEffect>
                                  </p:childTnLst>
                                </p:cTn>
                              </p:par>
                            </p:childTnLst>
                          </p:cTn>
                        </p:par>
                        <p:par>
                          <p:cTn id="154" fill="hold">
                            <p:stCondLst>
                              <p:cond delay="6500"/>
                            </p:stCondLst>
                            <p:childTnLst>
                              <p:par>
                                <p:cTn id="155" presetID="22" presetClass="entr" presetSubtype="4" fill="hold" nodeType="afterEffect">
                                  <p:stCondLst>
                                    <p:cond delay="0"/>
                                  </p:stCondLst>
                                  <p:childTnLst>
                                    <p:set>
                                      <p:cBhvr>
                                        <p:cTn id="156" dur="1" fill="hold">
                                          <p:stCondLst>
                                            <p:cond delay="0"/>
                                          </p:stCondLst>
                                        </p:cTn>
                                        <p:tgtEl>
                                          <p:spTgt spid="71"/>
                                        </p:tgtEl>
                                        <p:attrNameLst>
                                          <p:attrName>style.visibility</p:attrName>
                                        </p:attrNameLst>
                                      </p:cBhvr>
                                      <p:to>
                                        <p:strVal val="visible"/>
                                      </p:to>
                                    </p:set>
                                    <p:animEffect transition="in" filter="wipe(down)">
                                      <p:cBhvr>
                                        <p:cTn id="157" dur="1250"/>
                                        <p:tgtEl>
                                          <p:spTgt spid="71"/>
                                        </p:tgtEl>
                                      </p:cBhvr>
                                    </p:animEffect>
                                  </p:childTnLst>
                                </p:cTn>
                              </p:par>
                            </p:childTnLst>
                          </p:cTn>
                        </p:par>
                        <p:par>
                          <p:cTn id="158" fill="hold">
                            <p:stCondLst>
                              <p:cond delay="7750"/>
                            </p:stCondLst>
                            <p:childTnLst>
                              <p:par>
                                <p:cTn id="159" presetID="10" presetClass="entr" presetSubtype="0" fill="hold" grpId="0" nodeType="afterEffect">
                                  <p:stCondLst>
                                    <p:cond delay="0"/>
                                  </p:stCondLst>
                                  <p:childTnLst>
                                    <p:set>
                                      <p:cBhvr>
                                        <p:cTn id="160" dur="1" fill="hold">
                                          <p:stCondLst>
                                            <p:cond delay="0"/>
                                          </p:stCondLst>
                                        </p:cTn>
                                        <p:tgtEl>
                                          <p:spTgt spid="7"/>
                                        </p:tgtEl>
                                        <p:attrNameLst>
                                          <p:attrName>style.visibility</p:attrName>
                                        </p:attrNameLst>
                                      </p:cBhvr>
                                      <p:to>
                                        <p:strVal val="visible"/>
                                      </p:to>
                                    </p:set>
                                    <p:animEffect transition="in" filter="fade">
                                      <p:cBhvr>
                                        <p:cTn id="161" dur="500"/>
                                        <p:tgtEl>
                                          <p:spTgt spid="7"/>
                                        </p:tgtEl>
                                      </p:cBhvr>
                                    </p:animEffect>
                                  </p:childTnLst>
                                </p:cTn>
                              </p:par>
                            </p:childTnLst>
                          </p:cTn>
                        </p:par>
                        <p:par>
                          <p:cTn id="162" fill="hold">
                            <p:stCondLst>
                              <p:cond delay="8250"/>
                            </p:stCondLst>
                            <p:childTnLst>
                              <p:par>
                                <p:cTn id="163" presetID="1" presetClass="entr" presetSubtype="0" fill="hold" grpId="0" nodeType="afterEffect">
                                  <p:stCondLst>
                                    <p:cond delay="0"/>
                                  </p:stCondLst>
                                  <p:childTnLst>
                                    <p:set>
                                      <p:cBhvr>
                                        <p:cTn id="164"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36" grpId="0" animBg="1"/>
      <p:bldP spid="67" grpId="0" animBg="1"/>
      <p:bldP spid="69" grpId="0" animBg="1"/>
      <p:bldP spid="70" grpId="0" animBg="1"/>
      <p:bldP spid="73" grpId="0"/>
      <p:bldP spid="92" grpId="0" animBg="1"/>
      <p:bldP spid="93" grpId="0" animBg="1"/>
      <p:bldP spid="95" grpId="0" animBg="1"/>
      <p:bldP spid="96" grpId="0" animBg="1"/>
      <p:bldP spid="136" grpId="0" animBg="1"/>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00007817.jpg">
            <a:extLst>
              <a:ext uri="{FF2B5EF4-FFF2-40B4-BE49-F238E27FC236}">
                <a16:creationId xmlns:a16="http://schemas.microsoft.com/office/drawing/2014/main" id="{69F2A067-98F9-455D-AA0B-54F2162EB5B6}"/>
              </a:ext>
            </a:extLst>
          </p:cNvPr>
          <p:cNvPicPr>
            <a:picLocks noChangeAspect="1"/>
          </p:cNvPicPr>
          <p:nvPr/>
        </p:nvPicPr>
        <p:blipFill rotWithShape="1">
          <a:blip r:embed="rId2"/>
          <a:srcRect t="11303" b="50469"/>
          <a:stretch/>
        </p:blipFill>
        <p:spPr>
          <a:xfrm>
            <a:off x="184935" y="813092"/>
            <a:ext cx="12007065" cy="3645892"/>
          </a:xfrm>
          <a:prstGeom prst="rect">
            <a:avLst/>
          </a:prstGeom>
          <a:ln>
            <a:noFill/>
          </a:ln>
          <a:effectLst>
            <a:softEdge rad="112500"/>
          </a:effectLst>
        </p:spPr>
      </p:pic>
      <p:sp>
        <p:nvSpPr>
          <p:cNvPr id="2" name="TextBox 1">
            <a:extLst>
              <a:ext uri="{FF2B5EF4-FFF2-40B4-BE49-F238E27FC236}">
                <a16:creationId xmlns:a16="http://schemas.microsoft.com/office/drawing/2014/main" id="{198C0DA0-DD47-40BD-9DEC-D655AABDBF88}"/>
              </a:ext>
            </a:extLst>
          </p:cNvPr>
          <p:cNvSpPr txBox="1"/>
          <p:nvPr/>
        </p:nvSpPr>
        <p:spPr>
          <a:xfrm>
            <a:off x="154112" y="4870309"/>
            <a:ext cx="11883775" cy="1815882"/>
          </a:xfrm>
          <a:prstGeom prst="rect">
            <a:avLst/>
          </a:prstGeom>
          <a:noFill/>
        </p:spPr>
        <p:txBody>
          <a:bodyPr wrap="square" rtlCol="0">
            <a:spAutoFit/>
          </a:bodyPr>
          <a:lstStyle/>
          <a:p>
            <a:r>
              <a:rPr lang="zh-CN" altLang="en-US" sz="2800" b="1" dirty="0">
                <a:solidFill>
                  <a:schemeClr val="bg1"/>
                </a:solidFill>
                <a:latin typeface="+mn-ea"/>
              </a:rPr>
              <a:t>金鲁贤，中国人民政治协商会议第十二届全国委员会委员、中国天主教爱国会和中国天主教主教团名誉主席、上海市天主教爱国会和上海市天主教教务委员会名誉主任、天主教上海教区主教，于</a:t>
            </a:r>
            <a:r>
              <a:rPr lang="en-US" altLang="zh-CN" sz="2800" b="1" dirty="0">
                <a:solidFill>
                  <a:schemeClr val="bg1"/>
                </a:solidFill>
                <a:latin typeface="+mn-ea"/>
              </a:rPr>
              <a:t>2013</a:t>
            </a:r>
            <a:r>
              <a:rPr lang="zh-CN" altLang="en-US" sz="2800" b="1" dirty="0">
                <a:solidFill>
                  <a:schemeClr val="bg1"/>
                </a:solidFill>
                <a:latin typeface="+mn-ea"/>
              </a:rPr>
              <a:t>年</a:t>
            </a:r>
            <a:r>
              <a:rPr lang="en-US" altLang="zh-CN" sz="2800" b="1" dirty="0">
                <a:solidFill>
                  <a:schemeClr val="bg1"/>
                </a:solidFill>
                <a:latin typeface="+mn-ea"/>
              </a:rPr>
              <a:t>4</a:t>
            </a:r>
            <a:r>
              <a:rPr lang="zh-CN" altLang="en-US" sz="2800" b="1" dirty="0">
                <a:solidFill>
                  <a:schemeClr val="bg1"/>
                </a:solidFill>
                <a:latin typeface="+mn-ea"/>
              </a:rPr>
              <a:t>月</a:t>
            </a:r>
            <a:r>
              <a:rPr lang="en-US" altLang="zh-CN" sz="2800" b="1" dirty="0">
                <a:solidFill>
                  <a:schemeClr val="bg1"/>
                </a:solidFill>
                <a:latin typeface="+mn-ea"/>
              </a:rPr>
              <a:t>27</a:t>
            </a:r>
            <a:r>
              <a:rPr lang="zh-CN" altLang="en-US" sz="2800" b="1" dirty="0">
                <a:solidFill>
                  <a:schemeClr val="bg1"/>
                </a:solidFill>
                <a:latin typeface="+mn-ea"/>
              </a:rPr>
              <a:t>日</a:t>
            </a:r>
            <a:r>
              <a:rPr lang="en-US" altLang="zh-CN" sz="2800" b="1" dirty="0">
                <a:solidFill>
                  <a:schemeClr val="bg1"/>
                </a:solidFill>
                <a:latin typeface="+mn-ea"/>
              </a:rPr>
              <a:t>14</a:t>
            </a:r>
            <a:r>
              <a:rPr lang="zh-CN" altLang="en-US" sz="2800" b="1" dirty="0">
                <a:solidFill>
                  <a:schemeClr val="bg1"/>
                </a:solidFill>
                <a:latin typeface="+mn-ea"/>
              </a:rPr>
              <a:t>时</a:t>
            </a:r>
            <a:r>
              <a:rPr lang="en-US" altLang="zh-CN" sz="2800" b="1" dirty="0">
                <a:solidFill>
                  <a:schemeClr val="bg1"/>
                </a:solidFill>
                <a:latin typeface="+mn-ea"/>
              </a:rPr>
              <a:t>46</a:t>
            </a:r>
            <a:r>
              <a:rPr lang="zh-CN" altLang="en-US" sz="2800" b="1" dirty="0">
                <a:solidFill>
                  <a:schemeClr val="bg1"/>
                </a:solidFill>
                <a:latin typeface="+mn-ea"/>
              </a:rPr>
              <a:t>分在上海瑞金医院逝世，享年</a:t>
            </a:r>
            <a:r>
              <a:rPr lang="en-US" altLang="zh-CN" sz="2800" b="1" dirty="0">
                <a:solidFill>
                  <a:schemeClr val="bg1"/>
                </a:solidFill>
                <a:latin typeface="+mn-ea"/>
              </a:rPr>
              <a:t>97</a:t>
            </a:r>
            <a:r>
              <a:rPr lang="zh-CN" altLang="en-US" sz="2800" b="1" dirty="0">
                <a:solidFill>
                  <a:schemeClr val="bg1"/>
                </a:solidFill>
                <a:latin typeface="+mn-ea"/>
              </a:rPr>
              <a:t>岁。（引自官方报道）</a:t>
            </a:r>
          </a:p>
        </p:txBody>
      </p:sp>
      <p:sp>
        <p:nvSpPr>
          <p:cNvPr id="3" name="TextBox 4">
            <a:extLst>
              <a:ext uri="{FF2B5EF4-FFF2-40B4-BE49-F238E27FC236}">
                <a16:creationId xmlns:a16="http://schemas.microsoft.com/office/drawing/2014/main" id="{0FBB1844-BF3A-458D-9A8B-ED4A8CA328D9}"/>
              </a:ext>
            </a:extLst>
          </p:cNvPr>
          <p:cNvSpPr txBox="1"/>
          <p:nvPr/>
        </p:nvSpPr>
        <p:spPr>
          <a:xfrm>
            <a:off x="3650832" y="115301"/>
            <a:ext cx="5643602" cy="584775"/>
          </a:xfrm>
          <a:prstGeom prst="rect">
            <a:avLst/>
          </a:prstGeom>
          <a:noFill/>
        </p:spPr>
        <p:txBody>
          <a:bodyPr wrap="square" rtlCol="0">
            <a:spAutoFit/>
          </a:bodyPr>
          <a:lstStyle/>
          <a:p>
            <a:r>
              <a:rPr lang="zh-CN" altLang="en-US" sz="3200" b="1" dirty="0">
                <a:solidFill>
                  <a:schemeClr val="bg1"/>
                </a:solidFill>
                <a:latin typeface="+mn-ea"/>
              </a:rPr>
              <a:t>上海教区助理</a:t>
            </a:r>
            <a:r>
              <a:rPr lang="zh-CN" altLang="en-US" sz="3200" b="1" dirty="0">
                <a:solidFill>
                  <a:schemeClr val="bg1"/>
                </a:solidFill>
              </a:rPr>
              <a:t>主教</a:t>
            </a:r>
            <a:r>
              <a:rPr lang="zh-CN" altLang="en-US" sz="3200" b="1" dirty="0">
                <a:solidFill>
                  <a:schemeClr val="bg1"/>
                </a:solidFill>
                <a:latin typeface="+mn-ea"/>
              </a:rPr>
              <a:t>金鲁贤</a:t>
            </a:r>
            <a:r>
              <a:rPr lang="zh-CN" altLang="en-US" sz="3200" b="1" dirty="0">
                <a:solidFill>
                  <a:schemeClr val="bg1"/>
                </a:solidFill>
              </a:rPr>
              <a:t>去世</a:t>
            </a:r>
          </a:p>
        </p:txBody>
      </p:sp>
    </p:spTree>
    <p:extLst>
      <p:ext uri="{BB962C8B-B14F-4D97-AF65-F5344CB8AC3E}">
        <p14:creationId xmlns:p14="http://schemas.microsoft.com/office/powerpoint/2010/main" val="1787098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500"/>
                                        <p:tgtEl>
                                          <p:spTgt spid="4"/>
                                        </p:tgtEl>
                                      </p:cBhvr>
                                    </p:animEffec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a:extLst>
              <a:ext uri="{FF2B5EF4-FFF2-40B4-BE49-F238E27FC236}">
                <a16:creationId xmlns:a16="http://schemas.microsoft.com/office/drawing/2014/main" id="{9A963F97-FAA4-4CE5-AD69-3AAFFF34C1DE}"/>
              </a:ext>
            </a:extLst>
          </p:cNvPr>
          <p:cNvSpPr txBox="1"/>
          <p:nvPr/>
        </p:nvSpPr>
        <p:spPr>
          <a:xfrm>
            <a:off x="5165930" y="4180344"/>
            <a:ext cx="7026070" cy="2677656"/>
          </a:xfrm>
          <a:prstGeom prst="rect">
            <a:avLst/>
          </a:prstGeom>
          <a:noFill/>
        </p:spPr>
        <p:txBody>
          <a:bodyPr wrap="square" rtlCol="0">
            <a:spAutoFit/>
          </a:bodyPr>
          <a:lstStyle/>
          <a:p>
            <a:r>
              <a:rPr lang="zh-CN" altLang="en-US" sz="2800" b="1" dirty="0">
                <a:solidFill>
                  <a:schemeClr val="bg1"/>
                </a:solidFill>
                <a:latin typeface="+mn-ea"/>
              </a:rPr>
              <a:t>范忠良，圣名若瑟，耶稣会会士。罗马教廷委任的都主教、天主教上海教区正权主教、天主教中国（大陆）主教长、主教团首席主教（主席）。（不获中华人民共和国政府承认）于</a:t>
            </a:r>
            <a:r>
              <a:rPr lang="en-US" altLang="zh-CN" sz="2800" b="1" dirty="0">
                <a:solidFill>
                  <a:schemeClr val="bg1"/>
                </a:solidFill>
                <a:latin typeface="+mn-ea"/>
              </a:rPr>
              <a:t>2014</a:t>
            </a:r>
            <a:r>
              <a:rPr lang="zh-CN" altLang="en-US" sz="2800" b="1" dirty="0">
                <a:solidFill>
                  <a:schemeClr val="bg1"/>
                </a:solidFill>
                <a:latin typeface="+mn-ea"/>
              </a:rPr>
              <a:t>年</a:t>
            </a:r>
            <a:r>
              <a:rPr lang="en-US" altLang="zh-CN" sz="2800" b="1" dirty="0">
                <a:solidFill>
                  <a:schemeClr val="bg1"/>
                </a:solidFill>
                <a:latin typeface="+mn-ea"/>
              </a:rPr>
              <a:t>3</a:t>
            </a:r>
            <a:r>
              <a:rPr lang="zh-CN" altLang="en-US" sz="2800" b="1" dirty="0">
                <a:solidFill>
                  <a:schemeClr val="bg1"/>
                </a:solidFill>
                <a:latin typeface="+mn-ea"/>
              </a:rPr>
              <a:t>月</a:t>
            </a:r>
            <a:r>
              <a:rPr lang="en-US" altLang="zh-CN" sz="2800" b="1" dirty="0">
                <a:solidFill>
                  <a:schemeClr val="bg1"/>
                </a:solidFill>
                <a:latin typeface="+mn-ea"/>
              </a:rPr>
              <a:t>16</a:t>
            </a:r>
            <a:r>
              <a:rPr lang="zh-CN" altLang="en-US" sz="2800" b="1" dirty="0">
                <a:solidFill>
                  <a:schemeClr val="bg1"/>
                </a:solidFill>
                <a:latin typeface="+mn-ea"/>
              </a:rPr>
              <a:t>日于上海去世。享年</a:t>
            </a:r>
            <a:r>
              <a:rPr lang="en-US" altLang="zh-CN" sz="2800" b="1" dirty="0">
                <a:solidFill>
                  <a:schemeClr val="bg1"/>
                </a:solidFill>
                <a:latin typeface="+mn-ea"/>
              </a:rPr>
              <a:t>96</a:t>
            </a:r>
            <a:r>
              <a:rPr lang="zh-CN" altLang="en-US" sz="2800" b="1" dirty="0">
                <a:solidFill>
                  <a:schemeClr val="bg1"/>
                </a:solidFill>
                <a:latin typeface="+mn-ea"/>
              </a:rPr>
              <a:t>岁。</a:t>
            </a:r>
          </a:p>
        </p:txBody>
      </p:sp>
      <p:sp>
        <p:nvSpPr>
          <p:cNvPr id="3" name="TextBox 4">
            <a:extLst>
              <a:ext uri="{FF2B5EF4-FFF2-40B4-BE49-F238E27FC236}">
                <a16:creationId xmlns:a16="http://schemas.microsoft.com/office/drawing/2014/main" id="{6670243D-8D03-4CC9-BB49-D28E50B665A6}"/>
              </a:ext>
            </a:extLst>
          </p:cNvPr>
          <p:cNvSpPr txBox="1"/>
          <p:nvPr/>
        </p:nvSpPr>
        <p:spPr>
          <a:xfrm>
            <a:off x="3579420" y="57459"/>
            <a:ext cx="5643602" cy="584775"/>
          </a:xfrm>
          <a:prstGeom prst="rect">
            <a:avLst/>
          </a:prstGeom>
          <a:noFill/>
        </p:spPr>
        <p:txBody>
          <a:bodyPr wrap="square" rtlCol="0">
            <a:spAutoFit/>
          </a:bodyPr>
          <a:lstStyle/>
          <a:p>
            <a:r>
              <a:rPr lang="zh-CN" altLang="en-US" sz="3200" b="1" dirty="0">
                <a:solidFill>
                  <a:schemeClr val="bg1"/>
                </a:solidFill>
                <a:latin typeface="+mn-ea"/>
              </a:rPr>
              <a:t>上海教区正权</a:t>
            </a:r>
            <a:r>
              <a:rPr lang="zh-CN" altLang="en-US" sz="3200" b="1" dirty="0">
                <a:solidFill>
                  <a:schemeClr val="bg1"/>
                </a:solidFill>
              </a:rPr>
              <a:t>主教</a:t>
            </a:r>
            <a:r>
              <a:rPr lang="zh-CN" altLang="en-US" sz="3200" b="1" dirty="0">
                <a:solidFill>
                  <a:schemeClr val="bg1"/>
                </a:solidFill>
                <a:latin typeface="+mn-ea"/>
              </a:rPr>
              <a:t>范忠良</a:t>
            </a:r>
            <a:r>
              <a:rPr lang="zh-CN" altLang="en-US" sz="3200" b="1" dirty="0">
                <a:solidFill>
                  <a:schemeClr val="bg1"/>
                </a:solidFill>
              </a:rPr>
              <a:t>去世</a:t>
            </a:r>
          </a:p>
        </p:txBody>
      </p:sp>
      <p:pic>
        <p:nvPicPr>
          <p:cNvPr id="7" name="图片 6" descr="a4d16d03d007b08e26146183bafe349e.jpg">
            <a:extLst>
              <a:ext uri="{FF2B5EF4-FFF2-40B4-BE49-F238E27FC236}">
                <a16:creationId xmlns:a16="http://schemas.microsoft.com/office/drawing/2014/main" id="{24FB0313-B310-448E-AED9-57C314B87F1E}"/>
              </a:ext>
            </a:extLst>
          </p:cNvPr>
          <p:cNvPicPr>
            <a:picLocks noChangeAspect="1"/>
          </p:cNvPicPr>
          <p:nvPr/>
        </p:nvPicPr>
        <p:blipFill>
          <a:blip r:embed="rId2"/>
          <a:srcRect t="10949" b="42741"/>
          <a:stretch>
            <a:fillRect/>
          </a:stretch>
        </p:blipFill>
        <p:spPr>
          <a:xfrm>
            <a:off x="0" y="613436"/>
            <a:ext cx="12192000" cy="3506872"/>
          </a:xfrm>
          <a:prstGeom prst="rect">
            <a:avLst/>
          </a:prstGeom>
          <a:ln>
            <a:noFill/>
          </a:ln>
          <a:effectLst>
            <a:softEdge rad="112500"/>
          </a:effectLst>
        </p:spPr>
      </p:pic>
      <p:pic>
        <p:nvPicPr>
          <p:cNvPr id="8" name="图片 7" descr="000f4sLGzy6Hw28H8QJ4d&amp;690.jpg">
            <a:extLst>
              <a:ext uri="{FF2B5EF4-FFF2-40B4-BE49-F238E27FC236}">
                <a16:creationId xmlns:a16="http://schemas.microsoft.com/office/drawing/2014/main" id="{CB60EF4E-68C5-45E3-B8E5-45006E326F05}"/>
              </a:ext>
            </a:extLst>
          </p:cNvPr>
          <p:cNvPicPr>
            <a:picLocks noChangeAspect="1"/>
          </p:cNvPicPr>
          <p:nvPr/>
        </p:nvPicPr>
        <p:blipFill>
          <a:blip r:embed="rId3"/>
          <a:srcRect t="9359" b="18886"/>
          <a:stretch>
            <a:fillRect/>
          </a:stretch>
        </p:blipFill>
        <p:spPr>
          <a:xfrm>
            <a:off x="-88327" y="4120307"/>
            <a:ext cx="5097051" cy="2677655"/>
          </a:xfrm>
          <a:prstGeom prst="rect">
            <a:avLst/>
          </a:prstGeom>
          <a:ln>
            <a:noFill/>
          </a:ln>
          <a:effectLst>
            <a:softEdge rad="112500"/>
          </a:effectLst>
        </p:spPr>
      </p:pic>
    </p:spTree>
    <p:extLst>
      <p:ext uri="{BB962C8B-B14F-4D97-AF65-F5344CB8AC3E}">
        <p14:creationId xmlns:p14="http://schemas.microsoft.com/office/powerpoint/2010/main" val="1603128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3000"/>
                                        <p:tgtEl>
                                          <p:spTgt spid="3"/>
                                        </p:tgtEl>
                                      </p:cBhvr>
                                    </p:animEffect>
                                  </p:childTnLst>
                                </p:cTn>
                              </p:par>
                            </p:childTnLst>
                          </p:cTn>
                        </p:par>
                        <p:par>
                          <p:cTn id="8" fill="hold">
                            <p:stCondLst>
                              <p:cond delay="30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1750"/>
                                        <p:tgtEl>
                                          <p:spTgt spid="7"/>
                                        </p:tgtEl>
                                      </p:cBhvr>
                                    </p:animEffect>
                                  </p:childTnLst>
                                </p:cTn>
                              </p:par>
                            </p:childTnLst>
                          </p:cTn>
                        </p:par>
                        <p:par>
                          <p:cTn id="12" fill="hold">
                            <p:stCondLst>
                              <p:cond delay="4750"/>
                            </p:stCondLst>
                            <p:childTnLst>
                              <p:par>
                                <p:cTn id="13" presetID="22" presetClass="entr" presetSubtype="8"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1000"/>
                                        <p:tgtEl>
                                          <p:spTgt spid="8"/>
                                        </p:tgtEl>
                                      </p:cBhvr>
                                    </p:animEffect>
                                  </p:childTnLst>
                                </p:cTn>
                              </p:par>
                            </p:childTnLst>
                          </p:cTn>
                        </p:par>
                        <p:par>
                          <p:cTn id="16" fill="hold">
                            <p:stCondLst>
                              <p:cond delay="5750"/>
                            </p:stCondLst>
                            <p:childTnLst>
                              <p:par>
                                <p:cTn id="17" presetID="22" presetClass="entr" presetSubtype="8"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1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001sTcAQzy6HvDGwcqGa6&amp;690.jpg">
            <a:extLst>
              <a:ext uri="{FF2B5EF4-FFF2-40B4-BE49-F238E27FC236}">
                <a16:creationId xmlns:a16="http://schemas.microsoft.com/office/drawing/2014/main" id="{7A751792-0FC8-454E-8A52-EAA7ED27177C}"/>
              </a:ext>
            </a:extLst>
          </p:cNvPr>
          <p:cNvPicPr>
            <a:picLocks noChangeAspect="1"/>
          </p:cNvPicPr>
          <p:nvPr/>
        </p:nvPicPr>
        <p:blipFill>
          <a:blip r:embed="rId2"/>
          <a:srcRect t="64388" b="10870"/>
          <a:stretch>
            <a:fillRect/>
          </a:stretch>
        </p:blipFill>
        <p:spPr>
          <a:xfrm>
            <a:off x="-154236" y="4990641"/>
            <a:ext cx="12346235" cy="1867359"/>
          </a:xfrm>
          <a:prstGeom prst="rect">
            <a:avLst/>
          </a:prstGeom>
          <a:ln>
            <a:noFill/>
          </a:ln>
          <a:effectLst>
            <a:softEdge rad="112500"/>
          </a:effectLst>
        </p:spPr>
      </p:pic>
      <p:pic>
        <p:nvPicPr>
          <p:cNvPr id="3" name="图片 2" descr="000f4sLGzy6Hw2bfmQC8e&amp;690.jpg">
            <a:extLst>
              <a:ext uri="{FF2B5EF4-FFF2-40B4-BE49-F238E27FC236}">
                <a16:creationId xmlns:a16="http://schemas.microsoft.com/office/drawing/2014/main" id="{2AF2E8A6-8F74-466A-BA11-5F9F9D505C5D}"/>
              </a:ext>
            </a:extLst>
          </p:cNvPr>
          <p:cNvPicPr>
            <a:picLocks noChangeAspect="1"/>
          </p:cNvPicPr>
          <p:nvPr/>
        </p:nvPicPr>
        <p:blipFill>
          <a:blip r:embed="rId3"/>
          <a:stretch>
            <a:fillRect/>
          </a:stretch>
        </p:blipFill>
        <p:spPr>
          <a:xfrm>
            <a:off x="3018622" y="0"/>
            <a:ext cx="9088293" cy="5032794"/>
          </a:xfrm>
          <a:prstGeom prst="rect">
            <a:avLst/>
          </a:prstGeom>
          <a:ln>
            <a:noFill/>
          </a:ln>
          <a:effectLst>
            <a:softEdge rad="112500"/>
          </a:effectLst>
        </p:spPr>
      </p:pic>
      <p:sp>
        <p:nvSpPr>
          <p:cNvPr id="6" name="TextBox 4">
            <a:extLst>
              <a:ext uri="{FF2B5EF4-FFF2-40B4-BE49-F238E27FC236}">
                <a16:creationId xmlns:a16="http://schemas.microsoft.com/office/drawing/2014/main" id="{6D7AFF8D-107D-4382-8277-D4E19E3079DA}"/>
              </a:ext>
            </a:extLst>
          </p:cNvPr>
          <p:cNvSpPr txBox="1"/>
          <p:nvPr/>
        </p:nvSpPr>
        <p:spPr>
          <a:xfrm>
            <a:off x="0" y="3970876"/>
            <a:ext cx="3142858" cy="1077218"/>
          </a:xfrm>
          <a:prstGeom prst="rect">
            <a:avLst/>
          </a:prstGeom>
          <a:noFill/>
        </p:spPr>
        <p:txBody>
          <a:bodyPr wrap="square" rtlCol="0">
            <a:spAutoFit/>
          </a:bodyPr>
          <a:lstStyle/>
          <a:p>
            <a:pPr algn="ctr"/>
            <a:r>
              <a:rPr lang="zh-CN" altLang="en-US" sz="3200" b="1" dirty="0">
                <a:solidFill>
                  <a:schemeClr val="bg1"/>
                </a:solidFill>
                <a:latin typeface="+mn-ea"/>
              </a:rPr>
              <a:t>上海教区正权</a:t>
            </a:r>
            <a:r>
              <a:rPr lang="zh-CN" altLang="en-US" sz="3200" b="1" dirty="0">
                <a:solidFill>
                  <a:schemeClr val="bg1"/>
                </a:solidFill>
              </a:rPr>
              <a:t>主教</a:t>
            </a:r>
            <a:r>
              <a:rPr lang="zh-CN" altLang="en-US" sz="3200" b="1" dirty="0">
                <a:solidFill>
                  <a:schemeClr val="bg1"/>
                </a:solidFill>
                <a:latin typeface="+mn-ea"/>
              </a:rPr>
              <a:t>范忠良</a:t>
            </a:r>
            <a:r>
              <a:rPr lang="zh-CN" altLang="en-US" sz="3200" b="1" dirty="0">
                <a:solidFill>
                  <a:schemeClr val="bg1"/>
                </a:solidFill>
              </a:rPr>
              <a:t>去世</a:t>
            </a:r>
          </a:p>
        </p:txBody>
      </p:sp>
      <p:pic>
        <p:nvPicPr>
          <p:cNvPr id="7" name="图片 6">
            <a:extLst>
              <a:ext uri="{FF2B5EF4-FFF2-40B4-BE49-F238E27FC236}">
                <a16:creationId xmlns:a16="http://schemas.microsoft.com/office/drawing/2014/main" id="{16480ED6-8DBE-40FE-9CCA-5121AC7CCF00}"/>
              </a:ext>
            </a:extLst>
          </p:cNvPr>
          <p:cNvPicPr>
            <a:picLocks noChangeAspect="1"/>
          </p:cNvPicPr>
          <p:nvPr/>
        </p:nvPicPr>
        <p:blipFill>
          <a:blip r:embed="rId4"/>
          <a:stretch>
            <a:fillRect/>
          </a:stretch>
        </p:blipFill>
        <p:spPr>
          <a:xfrm>
            <a:off x="0" y="0"/>
            <a:ext cx="3018622" cy="3882822"/>
          </a:xfrm>
          <a:prstGeom prst="rect">
            <a:avLst/>
          </a:prstGeom>
        </p:spPr>
      </p:pic>
    </p:spTree>
    <p:extLst>
      <p:ext uri="{BB962C8B-B14F-4D97-AF65-F5344CB8AC3E}">
        <p14:creationId xmlns:p14="http://schemas.microsoft.com/office/powerpoint/2010/main" val="1749453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out)">
                                      <p:cBhvr>
                                        <p:cTn id="7" dur="1250"/>
                                        <p:tgtEl>
                                          <p:spTgt spid="7"/>
                                        </p:tgtEl>
                                      </p:cBhvr>
                                    </p:animEffect>
                                  </p:childTnLst>
                                </p:cTn>
                              </p:par>
                            </p:childTnLst>
                          </p:cTn>
                        </p:par>
                        <p:par>
                          <p:cTn id="8" fill="hold">
                            <p:stCondLst>
                              <p:cond delay="125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750"/>
                                        <p:tgtEl>
                                          <p:spTgt spid="6"/>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1500"/>
                                        <p:tgtEl>
                                          <p:spTgt spid="3"/>
                                        </p:tgtEl>
                                      </p:cBhvr>
                                    </p:animEffect>
                                  </p:childTnLst>
                                </p:cTn>
                              </p:par>
                            </p:childTnLst>
                          </p:cTn>
                        </p:par>
                        <p:par>
                          <p:cTn id="16" fill="hold">
                            <p:stCondLst>
                              <p:cond delay="3500"/>
                            </p:stCondLst>
                            <p:childTnLst>
                              <p:par>
                                <p:cTn id="17" presetID="22" presetClass="entr" presetSubtype="8"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1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45D083AF-56FC-4B37-BE48-20FD2C8E71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27279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8C75755-B039-449B-97CC-EBA7920A9FB1}"/>
              </a:ext>
            </a:extLst>
          </p:cNvPr>
          <p:cNvSpPr txBox="1"/>
          <p:nvPr/>
        </p:nvSpPr>
        <p:spPr>
          <a:xfrm>
            <a:off x="154235" y="4417618"/>
            <a:ext cx="12037765" cy="2308324"/>
          </a:xfrm>
          <a:prstGeom prst="rect">
            <a:avLst/>
          </a:prstGeom>
          <a:solidFill>
            <a:schemeClr val="tx1">
              <a:lumMod val="85000"/>
              <a:lumOff val="15000"/>
              <a:alpha val="40000"/>
            </a:schemeClr>
          </a:solidFill>
        </p:spPr>
        <p:txBody>
          <a:bodyPr wrap="square" rtlCol="0">
            <a:spAutoFit/>
          </a:bodyPr>
          <a:lstStyle/>
          <a:p>
            <a:r>
              <a:rPr lang="zh-TW" altLang="en-US" sz="2400" b="1" dirty="0">
                <a:solidFill>
                  <a:schemeClr val="bg1"/>
                </a:solidFill>
              </a:rPr>
              <a:t>聖座萬民福音傳播部部長費爾南多</a:t>
            </a:r>
            <a:r>
              <a:rPr lang="en-US" altLang="zh-TW" sz="2400" b="1" dirty="0">
                <a:solidFill>
                  <a:schemeClr val="bg1"/>
                </a:solidFill>
              </a:rPr>
              <a:t>•</a:t>
            </a:r>
            <a:r>
              <a:rPr lang="zh-TW" altLang="en-US" sz="2400" b="1" dirty="0">
                <a:solidFill>
                  <a:schemeClr val="bg1"/>
                </a:solidFill>
              </a:rPr>
              <a:t>斐洛尼樞機</a:t>
            </a:r>
            <a:r>
              <a:rPr lang="en-US" altLang="zh-TW" sz="2400" b="1" dirty="0">
                <a:solidFill>
                  <a:schemeClr val="bg1"/>
                </a:solidFill>
              </a:rPr>
              <a:t>3</a:t>
            </a:r>
            <a:r>
              <a:rPr lang="zh-TW" altLang="en-US" sz="2400" b="1" dirty="0">
                <a:solidFill>
                  <a:schemeClr val="bg1"/>
                </a:solidFill>
              </a:rPr>
              <a:t>月</a:t>
            </a:r>
            <a:r>
              <a:rPr lang="en-US" altLang="zh-TW" sz="2400" b="1" dirty="0">
                <a:solidFill>
                  <a:schemeClr val="bg1"/>
                </a:solidFill>
              </a:rPr>
              <a:t>20 </a:t>
            </a:r>
            <a:r>
              <a:rPr lang="zh-TW" altLang="en-US" sz="2400" b="1" dirty="0">
                <a:solidFill>
                  <a:schemeClr val="bg1"/>
                </a:solidFill>
              </a:rPr>
              <a:t>日致函馬達欽（達陡）主教和上海教區表示：“范忠良主教返回父家的消息，喚起了我對你們教會的愛，並在精神上與你們一同分擔這份傷痛。這位善牧為了天主的光榮，為了教會和中國人民的福祉，奉獻了自己”。斐洛尼樞機繼續說：“我們把他高尚的靈魂交托給復活的基督，願基督引領他進入永恆的居所，獲享天主的仁慈、教會之母瑪利亞的母愛，他的主保聖若瑟和諸聖的共融”。樞機最後說：“在祈禱中我祝願你們享有主的平安”。</a:t>
            </a:r>
            <a:endParaRPr lang="zh-CN" altLang="en-US" sz="2400" b="1" dirty="0">
              <a:solidFill>
                <a:schemeClr val="bg1"/>
              </a:solidFill>
            </a:endParaRPr>
          </a:p>
        </p:txBody>
      </p:sp>
      <p:sp>
        <p:nvSpPr>
          <p:cNvPr id="6" name="动作按钮: 后退或前一项 5">
            <a:hlinkClick r:id="rId3" action="ppaction://hlinksldjump"/>
            <a:extLst>
              <a:ext uri="{FF2B5EF4-FFF2-40B4-BE49-F238E27FC236}">
                <a16:creationId xmlns:a16="http://schemas.microsoft.com/office/drawing/2014/main" id="{5E1EF8FF-373A-4B1E-97F9-1115C6E1AA31}"/>
              </a:ext>
            </a:extLst>
          </p:cNvPr>
          <p:cNvSpPr/>
          <p:nvPr/>
        </p:nvSpPr>
        <p:spPr>
          <a:xfrm>
            <a:off x="11384413" y="3822853"/>
            <a:ext cx="653352" cy="594765"/>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spTree>
    <p:extLst>
      <p:ext uri="{BB962C8B-B14F-4D97-AF65-F5344CB8AC3E}">
        <p14:creationId xmlns:p14="http://schemas.microsoft.com/office/powerpoint/2010/main" val="201110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250"/>
                                        <p:tgtEl>
                                          <p:spTgt spid="2050"/>
                                        </p:tgtEl>
                                      </p:cBhvr>
                                    </p:animEffect>
                                  </p:childTnLst>
                                </p:cTn>
                              </p:par>
                            </p:childTnLst>
                          </p:cTn>
                        </p:par>
                        <p:par>
                          <p:cTn id="8" fill="hold">
                            <p:stCondLst>
                              <p:cond delay="125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1750"/>
                                        <p:tgtEl>
                                          <p:spTgt spid="2"/>
                                        </p:tgtEl>
                                      </p:cBhvr>
                                    </p:animEffect>
                                  </p:childTnLst>
                                </p:cTn>
                              </p:par>
                            </p:childTnLst>
                          </p:cTn>
                        </p:par>
                        <p:par>
                          <p:cTn id="12" fill="hold">
                            <p:stCondLst>
                              <p:cond delay="3000"/>
                            </p:stCondLst>
                            <p:childTnLst>
                              <p:par>
                                <p:cTn id="13" presetID="1"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00030294.jpg">
            <a:extLst>
              <a:ext uri="{FF2B5EF4-FFF2-40B4-BE49-F238E27FC236}">
                <a16:creationId xmlns:a16="http://schemas.microsoft.com/office/drawing/2014/main" id="{B99AFF09-B5A0-4063-BB13-FF616CDE30F9}"/>
              </a:ext>
            </a:extLst>
          </p:cNvPr>
          <p:cNvPicPr>
            <a:picLocks noChangeAspect="1"/>
          </p:cNvPicPr>
          <p:nvPr/>
        </p:nvPicPr>
        <p:blipFill>
          <a:blip r:embed="rId2"/>
          <a:srcRect l="19789" t="10054" r="3430" b="7239"/>
          <a:stretch>
            <a:fillRect/>
          </a:stretch>
        </p:blipFill>
        <p:spPr>
          <a:xfrm>
            <a:off x="-91927" y="-95993"/>
            <a:ext cx="11377188" cy="6953993"/>
          </a:xfrm>
          <a:prstGeom prst="rect">
            <a:avLst/>
          </a:prstGeom>
          <a:ln>
            <a:noFill/>
          </a:ln>
          <a:effectLst>
            <a:softEdge rad="112500"/>
          </a:effectLst>
        </p:spPr>
      </p:pic>
      <p:pic>
        <p:nvPicPr>
          <p:cNvPr id="3" name="图片 2" descr="00019531.jpg">
            <a:extLst>
              <a:ext uri="{FF2B5EF4-FFF2-40B4-BE49-F238E27FC236}">
                <a16:creationId xmlns:a16="http://schemas.microsoft.com/office/drawing/2014/main" id="{E677E1CF-4D0A-4F33-A816-CACBCB65D15D}"/>
              </a:ext>
            </a:extLst>
          </p:cNvPr>
          <p:cNvPicPr>
            <a:picLocks noChangeAspect="1"/>
          </p:cNvPicPr>
          <p:nvPr/>
        </p:nvPicPr>
        <p:blipFill>
          <a:blip r:embed="rId3"/>
          <a:srcRect l="21875" t="7770" r="14000"/>
          <a:stretch>
            <a:fillRect/>
          </a:stretch>
        </p:blipFill>
        <p:spPr>
          <a:xfrm>
            <a:off x="161460" y="4675812"/>
            <a:ext cx="2088195" cy="2000264"/>
          </a:xfrm>
          <a:prstGeom prst="rect">
            <a:avLst/>
          </a:prstGeom>
          <a:ln w="63500">
            <a:solidFill>
              <a:schemeClr val="bg1"/>
            </a:solidFill>
          </a:ln>
        </p:spPr>
      </p:pic>
    </p:spTree>
    <p:extLst>
      <p:ext uri="{BB962C8B-B14F-4D97-AF65-F5344CB8AC3E}">
        <p14:creationId xmlns:p14="http://schemas.microsoft.com/office/powerpoint/2010/main" val="1567602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F6074E75-A9C9-50FE-6AC6-2D0E478AD28A}"/>
              </a:ext>
            </a:extLst>
          </p:cNvPr>
          <p:cNvGrpSpPr/>
          <p:nvPr/>
        </p:nvGrpSpPr>
        <p:grpSpPr>
          <a:xfrm>
            <a:off x="5072514" y="0"/>
            <a:ext cx="7119486" cy="6858000"/>
            <a:chOff x="1409375" y="0"/>
            <a:chExt cx="6720209" cy="6626071"/>
          </a:xfrm>
        </p:grpSpPr>
        <p:pic>
          <p:nvPicPr>
            <p:cNvPr id="2" name="图片 1">
              <a:extLst>
                <a:ext uri="{FF2B5EF4-FFF2-40B4-BE49-F238E27FC236}">
                  <a16:creationId xmlns:a16="http://schemas.microsoft.com/office/drawing/2014/main" id="{DBC44E37-3E69-BAF0-D78A-852CB682E59D}"/>
                </a:ext>
              </a:extLst>
            </p:cNvPr>
            <p:cNvPicPr>
              <a:picLocks noChangeAspect="1"/>
            </p:cNvPicPr>
            <p:nvPr/>
          </p:nvPicPr>
          <p:blipFill>
            <a:blip r:embed="rId2"/>
            <a:stretch>
              <a:fillRect/>
            </a:stretch>
          </p:blipFill>
          <p:spPr>
            <a:xfrm>
              <a:off x="1409375" y="2047875"/>
              <a:ext cx="6720209" cy="4578196"/>
            </a:xfrm>
            <a:prstGeom prst="rect">
              <a:avLst/>
            </a:prstGeom>
          </p:spPr>
        </p:pic>
        <p:pic>
          <p:nvPicPr>
            <p:cNvPr id="6" name="图片 5">
              <a:extLst>
                <a:ext uri="{FF2B5EF4-FFF2-40B4-BE49-F238E27FC236}">
                  <a16:creationId xmlns:a16="http://schemas.microsoft.com/office/drawing/2014/main" id="{0FAEF53B-80E9-2F34-113B-F0BD7E3D3479}"/>
                </a:ext>
              </a:extLst>
            </p:cNvPr>
            <p:cNvPicPr>
              <a:picLocks noChangeAspect="1"/>
            </p:cNvPicPr>
            <p:nvPr/>
          </p:nvPicPr>
          <p:blipFill rotWithShape="1">
            <a:blip r:embed="rId2"/>
            <a:srcRect b="81667"/>
            <a:stretch/>
          </p:blipFill>
          <p:spPr>
            <a:xfrm flipV="1">
              <a:off x="1409375" y="0"/>
              <a:ext cx="6720209" cy="2150514"/>
            </a:xfrm>
            <a:prstGeom prst="rect">
              <a:avLst/>
            </a:prstGeom>
          </p:spPr>
        </p:pic>
      </p:grpSp>
      <p:pic>
        <p:nvPicPr>
          <p:cNvPr id="4" name="图片 3">
            <a:extLst>
              <a:ext uri="{FF2B5EF4-FFF2-40B4-BE49-F238E27FC236}">
                <a16:creationId xmlns:a16="http://schemas.microsoft.com/office/drawing/2014/main" id="{F78ECB49-0413-172E-D511-023F81974127}"/>
              </a:ext>
            </a:extLst>
          </p:cNvPr>
          <p:cNvPicPr>
            <a:picLocks noChangeAspect="1"/>
          </p:cNvPicPr>
          <p:nvPr/>
        </p:nvPicPr>
        <p:blipFill rotWithShape="1">
          <a:blip r:embed="rId3">
            <a:extLst>
              <a:ext uri="{28A0092B-C50C-407E-A947-70E740481C1C}">
                <a14:useLocalDpi xmlns:a14="http://schemas.microsoft.com/office/drawing/2010/main" val="0"/>
              </a:ext>
            </a:extLst>
          </a:blip>
          <a:srcRect l="3872" t="77986" r="4973" b="5354"/>
          <a:stretch/>
        </p:blipFill>
        <p:spPr>
          <a:xfrm>
            <a:off x="49483" y="4810125"/>
            <a:ext cx="4933950" cy="1952625"/>
          </a:xfrm>
          <a:prstGeom prst="rect">
            <a:avLst/>
          </a:prstGeom>
        </p:spPr>
      </p:pic>
      <p:sp>
        <p:nvSpPr>
          <p:cNvPr id="5" name="文本框 4">
            <a:extLst>
              <a:ext uri="{FF2B5EF4-FFF2-40B4-BE49-F238E27FC236}">
                <a16:creationId xmlns:a16="http://schemas.microsoft.com/office/drawing/2014/main" id="{83ED43C1-6480-C50A-864A-FB05BCC6F3F6}"/>
              </a:ext>
            </a:extLst>
          </p:cNvPr>
          <p:cNvSpPr txBox="1"/>
          <p:nvPr/>
        </p:nvSpPr>
        <p:spPr>
          <a:xfrm>
            <a:off x="49483" y="3269580"/>
            <a:ext cx="4726003" cy="1384995"/>
          </a:xfrm>
          <a:prstGeom prst="rect">
            <a:avLst/>
          </a:prstGeom>
          <a:noFill/>
        </p:spPr>
        <p:txBody>
          <a:bodyPr wrap="square" rtlCol="0">
            <a:spAutoFit/>
          </a:bodyPr>
          <a:lstStyle/>
          <a:p>
            <a:pPr algn="l"/>
            <a:r>
              <a:rPr lang="en-US" altLang="zh-CN" sz="2800" b="1" dirty="0">
                <a:solidFill>
                  <a:schemeClr val="bg1"/>
                </a:solidFill>
                <a:latin typeface="黑体" panose="02010609060101010101" pitchFamily="49" charset="-122"/>
                <a:ea typeface="黑体" panose="02010609060101010101" pitchFamily="49" charset="-122"/>
              </a:rPr>
              <a:t>2023</a:t>
            </a:r>
            <a:r>
              <a:rPr lang="zh-CN" altLang="en-US" sz="2800" b="1" dirty="0">
                <a:solidFill>
                  <a:schemeClr val="bg1"/>
                </a:solidFill>
                <a:latin typeface="黑体" panose="02010609060101010101" pitchFamily="49" charset="-122"/>
                <a:ea typeface="黑体" panose="02010609060101010101" pitchFamily="49" charset="-122"/>
              </a:rPr>
              <a:t>年</a:t>
            </a:r>
            <a:r>
              <a:rPr lang="en-US" altLang="zh-CN" sz="2800" b="1" dirty="0">
                <a:solidFill>
                  <a:schemeClr val="bg1"/>
                </a:solidFill>
                <a:latin typeface="黑体" panose="02010609060101010101" pitchFamily="49" charset="-122"/>
                <a:ea typeface="黑体" panose="02010609060101010101" pitchFamily="49" charset="-122"/>
              </a:rPr>
              <a:t>4</a:t>
            </a:r>
            <a:r>
              <a:rPr lang="zh-CN" altLang="en-US" sz="2800" b="1" dirty="0">
                <a:solidFill>
                  <a:schemeClr val="bg1"/>
                </a:solidFill>
                <a:latin typeface="黑体" panose="02010609060101010101" pitchFamily="49" charset="-122"/>
                <a:ea typeface="黑体" panose="02010609060101010101" pitchFamily="49" charset="-122"/>
              </a:rPr>
              <a:t>月</a:t>
            </a:r>
            <a:r>
              <a:rPr lang="en-US" altLang="zh-CN" sz="2800" b="1" dirty="0">
                <a:solidFill>
                  <a:schemeClr val="bg1"/>
                </a:solidFill>
                <a:latin typeface="黑体" panose="02010609060101010101" pitchFamily="49" charset="-122"/>
                <a:ea typeface="黑体" panose="02010609060101010101" pitchFamily="49" charset="-122"/>
              </a:rPr>
              <a:t>4</a:t>
            </a:r>
            <a:r>
              <a:rPr lang="zh-CN" altLang="en-US" sz="2800" b="1" dirty="0">
                <a:solidFill>
                  <a:schemeClr val="bg1"/>
                </a:solidFill>
                <a:latin typeface="黑体" panose="02010609060101010101" pitchFamily="49" charset="-122"/>
                <a:ea typeface="黑体" panose="02010609060101010101" pitchFamily="49" charset="-122"/>
              </a:rPr>
              <a:t>日上海新任主教沈斌“单方面”任命，挑战中梵协议</a:t>
            </a:r>
          </a:p>
        </p:txBody>
      </p:sp>
      <p:sp>
        <p:nvSpPr>
          <p:cNvPr id="7" name="动作按钮: 后退或前一项 6">
            <a:hlinkClick r:id="rId4" action="ppaction://hlinksldjump"/>
            <a:extLst>
              <a:ext uri="{FF2B5EF4-FFF2-40B4-BE49-F238E27FC236}">
                <a16:creationId xmlns:a16="http://schemas.microsoft.com/office/drawing/2014/main" id="{77D666F5-6501-B455-CE62-6BF8B6E5C25C}"/>
              </a:ext>
            </a:extLst>
          </p:cNvPr>
          <p:cNvSpPr/>
          <p:nvPr/>
        </p:nvSpPr>
        <p:spPr>
          <a:xfrm>
            <a:off x="11275736" y="6042898"/>
            <a:ext cx="745279" cy="815102"/>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spTree>
    <p:extLst>
      <p:ext uri="{BB962C8B-B14F-4D97-AF65-F5344CB8AC3E}">
        <p14:creationId xmlns:p14="http://schemas.microsoft.com/office/powerpoint/2010/main" val="400369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1000"/>
                                        <p:tgtEl>
                                          <p:spTgt spid="4"/>
                                        </p:tgtEl>
                                      </p:cBhvr>
                                    </p:animEffect>
                                  </p:childTnLst>
                                </p:cTn>
                              </p:par>
                            </p:childTnLst>
                          </p:cTn>
                        </p:par>
                        <p:par>
                          <p:cTn id="12" fill="hold">
                            <p:stCondLst>
                              <p:cond delay="2000"/>
                            </p:stCondLst>
                            <p:childTnLst>
                              <p:par>
                                <p:cTn id="13" presetID="1"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83ED43C1-6480-C50A-864A-FB05BCC6F3F6}"/>
              </a:ext>
            </a:extLst>
          </p:cNvPr>
          <p:cNvSpPr txBox="1"/>
          <p:nvPr/>
        </p:nvSpPr>
        <p:spPr>
          <a:xfrm>
            <a:off x="100407" y="5517318"/>
            <a:ext cx="11991186" cy="1200329"/>
          </a:xfrm>
          <a:prstGeom prst="rect">
            <a:avLst/>
          </a:prstGeom>
          <a:noFill/>
        </p:spPr>
        <p:txBody>
          <a:bodyPr wrap="square" rtlCol="0">
            <a:spAutoFit/>
          </a:bodyPr>
          <a:lstStyle/>
          <a:p>
            <a:r>
              <a:rPr lang="zh-CN" altLang="en-US" sz="3600" b="1" dirty="0">
                <a:solidFill>
                  <a:schemeClr val="bg1"/>
                </a:solidFill>
                <a:latin typeface="黑体" panose="02010609060101010101" pitchFamily="49" charset="-122"/>
                <a:ea typeface="黑体" panose="02010609060101010101" pitchFamily="49" charset="-122"/>
              </a:rPr>
              <a:t>（梵蒂冈新闻网）教宗方济各</a:t>
            </a:r>
            <a:r>
              <a:rPr lang="en-US" altLang="zh-CN" sz="3600" b="1" dirty="0">
                <a:solidFill>
                  <a:schemeClr val="bg1"/>
                </a:solidFill>
                <a:latin typeface="黑体" panose="02010609060101010101" pitchFamily="49" charset="-122"/>
                <a:ea typeface="黑体" panose="02010609060101010101" pitchFamily="49" charset="-122"/>
              </a:rPr>
              <a:t>7</a:t>
            </a:r>
            <a:r>
              <a:rPr lang="zh-CN" altLang="en-US" sz="3600" b="1" dirty="0">
                <a:solidFill>
                  <a:schemeClr val="bg1"/>
                </a:solidFill>
                <a:latin typeface="黑体" panose="02010609060101010101" pitchFamily="49" charset="-122"/>
                <a:ea typeface="黑体" panose="02010609060101010101" pitchFamily="49" charset="-122"/>
              </a:rPr>
              <a:t>月</a:t>
            </a:r>
            <a:r>
              <a:rPr lang="en-US" altLang="zh-CN" sz="3600" b="1" dirty="0">
                <a:solidFill>
                  <a:schemeClr val="bg1"/>
                </a:solidFill>
                <a:latin typeface="黑体" panose="02010609060101010101" pitchFamily="49" charset="-122"/>
                <a:ea typeface="黑体" panose="02010609060101010101" pitchFamily="49" charset="-122"/>
              </a:rPr>
              <a:t>15</a:t>
            </a:r>
            <a:r>
              <a:rPr lang="zh-CN" altLang="en-US" sz="3600" b="1" dirty="0">
                <a:solidFill>
                  <a:schemeClr val="bg1"/>
                </a:solidFill>
                <a:latin typeface="黑体" panose="02010609060101010101" pitchFamily="49" charset="-122"/>
                <a:ea typeface="黑体" panose="02010609060101010101" pitchFamily="49" charset="-122"/>
              </a:rPr>
              <a:t>日任命了沈斌（若瑟）为中国大陆上海教区主教，将他从江苏海门教区调离。</a:t>
            </a:r>
          </a:p>
        </p:txBody>
      </p:sp>
      <p:sp>
        <p:nvSpPr>
          <p:cNvPr id="2" name="动作按钮: 后退或前一项 1">
            <a:hlinkClick r:id="rId2" action="ppaction://hlinksldjump"/>
            <a:extLst>
              <a:ext uri="{FF2B5EF4-FFF2-40B4-BE49-F238E27FC236}">
                <a16:creationId xmlns:a16="http://schemas.microsoft.com/office/drawing/2014/main" id="{CED0ABEA-0EDE-6F63-9C1D-70A4532003BC}"/>
              </a:ext>
            </a:extLst>
          </p:cNvPr>
          <p:cNvSpPr/>
          <p:nvPr/>
        </p:nvSpPr>
        <p:spPr>
          <a:xfrm>
            <a:off x="11514853" y="6179419"/>
            <a:ext cx="576740" cy="538228"/>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pic>
        <p:nvPicPr>
          <p:cNvPr id="6" name="图片 5">
            <a:extLst>
              <a:ext uri="{FF2B5EF4-FFF2-40B4-BE49-F238E27FC236}">
                <a16:creationId xmlns:a16="http://schemas.microsoft.com/office/drawing/2014/main" id="{2088E6A1-C651-9995-776A-E0A55FACA5AD}"/>
              </a:ext>
            </a:extLst>
          </p:cNvPr>
          <p:cNvPicPr>
            <a:picLocks noChangeAspect="1"/>
          </p:cNvPicPr>
          <p:nvPr/>
        </p:nvPicPr>
        <p:blipFill rotWithShape="1">
          <a:blip r:embed="rId3">
            <a:extLst>
              <a:ext uri="{28A0092B-C50C-407E-A947-70E740481C1C}">
                <a14:useLocalDpi xmlns:a14="http://schemas.microsoft.com/office/drawing/2010/main" val="0"/>
              </a:ext>
            </a:extLst>
          </a:blip>
          <a:srcRect l="8270" t="44943" r="10076" b="29257"/>
          <a:stretch/>
        </p:blipFill>
        <p:spPr>
          <a:xfrm>
            <a:off x="1405288" y="0"/>
            <a:ext cx="9182502" cy="5471366"/>
          </a:xfrm>
          <a:prstGeom prst="rect">
            <a:avLst/>
          </a:prstGeom>
        </p:spPr>
      </p:pic>
    </p:spTree>
    <p:extLst>
      <p:ext uri="{BB962C8B-B14F-4D97-AF65-F5344CB8AC3E}">
        <p14:creationId xmlns:p14="http://schemas.microsoft.com/office/powerpoint/2010/main" val="4263114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750"/>
                                        <p:tgtEl>
                                          <p:spTgt spid="6"/>
                                        </p:tgtEl>
                                      </p:cBhvr>
                                    </p:animEffect>
                                  </p:childTnLst>
                                </p:cTn>
                              </p:par>
                            </p:childTnLst>
                          </p:cTn>
                        </p:par>
                        <p:par>
                          <p:cTn id="8" fill="hold">
                            <p:stCondLst>
                              <p:cond delay="75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1000"/>
                                        <p:tgtEl>
                                          <p:spTgt spid="5"/>
                                        </p:tgtEl>
                                      </p:cBhvr>
                                    </p:animEffect>
                                  </p:childTnLst>
                                </p:cTn>
                              </p:par>
                            </p:childTnLst>
                          </p:cTn>
                        </p:par>
                        <p:par>
                          <p:cTn id="12" fill="hold">
                            <p:stCondLst>
                              <p:cond delay="1750"/>
                            </p:stCondLst>
                            <p:childTnLst>
                              <p:par>
                                <p:cTn id="13" presetID="1"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0730_16.jpg">
            <a:extLst>
              <a:ext uri="{FF2B5EF4-FFF2-40B4-BE49-F238E27FC236}">
                <a16:creationId xmlns:a16="http://schemas.microsoft.com/office/drawing/2014/main" id="{55FC1438-D2CE-4074-876F-BECA7294F935}"/>
              </a:ext>
            </a:extLst>
          </p:cNvPr>
          <p:cNvPicPr>
            <a:picLocks noChangeAspect="1"/>
          </p:cNvPicPr>
          <p:nvPr/>
        </p:nvPicPr>
        <p:blipFill>
          <a:blip r:embed="rId2"/>
          <a:srcRect t="3125" b="8333"/>
          <a:stretch>
            <a:fillRect/>
          </a:stretch>
        </p:blipFill>
        <p:spPr>
          <a:xfrm>
            <a:off x="0" y="0"/>
            <a:ext cx="5291192" cy="6770670"/>
          </a:xfrm>
          <a:prstGeom prst="rect">
            <a:avLst/>
          </a:prstGeom>
        </p:spPr>
      </p:pic>
      <p:pic>
        <p:nvPicPr>
          <p:cNvPr id="3" name="图片 2" descr="0730_11.jpg">
            <a:extLst>
              <a:ext uri="{FF2B5EF4-FFF2-40B4-BE49-F238E27FC236}">
                <a16:creationId xmlns:a16="http://schemas.microsoft.com/office/drawing/2014/main" id="{3E7A46CB-3DFA-4196-B9D2-3BCB9DEAE803}"/>
              </a:ext>
            </a:extLst>
          </p:cNvPr>
          <p:cNvPicPr>
            <a:picLocks noChangeAspect="1"/>
          </p:cNvPicPr>
          <p:nvPr/>
        </p:nvPicPr>
        <p:blipFill>
          <a:blip r:embed="rId3"/>
          <a:srcRect l="-2869" t="2150" b="2151"/>
          <a:stretch>
            <a:fillRect/>
          </a:stretch>
        </p:blipFill>
        <p:spPr>
          <a:xfrm>
            <a:off x="5123182" y="0"/>
            <a:ext cx="5962633" cy="6826372"/>
          </a:xfrm>
          <a:prstGeom prst="rect">
            <a:avLst/>
          </a:prstGeom>
        </p:spPr>
      </p:pic>
      <p:sp>
        <p:nvSpPr>
          <p:cNvPr id="4" name="TextBox 7">
            <a:extLst>
              <a:ext uri="{FF2B5EF4-FFF2-40B4-BE49-F238E27FC236}">
                <a16:creationId xmlns:a16="http://schemas.microsoft.com/office/drawing/2014/main" id="{4C70120C-49C2-4E8B-B143-A5C1E1BD87F5}"/>
              </a:ext>
            </a:extLst>
          </p:cNvPr>
          <p:cNvSpPr txBox="1"/>
          <p:nvPr/>
        </p:nvSpPr>
        <p:spPr>
          <a:xfrm>
            <a:off x="11184860" y="1135697"/>
            <a:ext cx="800219" cy="4586606"/>
          </a:xfrm>
          <a:prstGeom prst="rect">
            <a:avLst/>
          </a:prstGeom>
          <a:noFill/>
        </p:spPr>
        <p:txBody>
          <a:bodyPr vert="eaVert" wrap="square" rtlCol="0">
            <a:spAutoFit/>
          </a:bodyPr>
          <a:lstStyle/>
          <a:p>
            <a:pPr algn="ctr"/>
            <a:r>
              <a:rPr lang="zh-CN" altLang="en-US" sz="4000" b="1" dirty="0">
                <a:solidFill>
                  <a:schemeClr val="bg1"/>
                </a:solidFill>
              </a:rPr>
              <a:t>强拆教堂十字架</a:t>
            </a:r>
          </a:p>
        </p:txBody>
      </p:sp>
    </p:spTree>
    <p:extLst>
      <p:ext uri="{BB962C8B-B14F-4D97-AF65-F5344CB8AC3E}">
        <p14:creationId xmlns:p14="http://schemas.microsoft.com/office/powerpoint/2010/main" val="1546010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par>
                          <p:cTn id="8" fill="hold">
                            <p:stCondLst>
                              <p:cond delay="20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000"/>
                                        <p:tgtEl>
                                          <p:spTgt spid="3"/>
                                        </p:tgtEl>
                                      </p:cBhvr>
                                    </p:animEffect>
                                  </p:childTnLst>
                                </p:cTn>
                              </p:par>
                            </p:childTnLst>
                          </p:cTn>
                        </p:par>
                        <p:par>
                          <p:cTn id="12" fill="hold">
                            <p:stCondLst>
                              <p:cond delay="4000"/>
                            </p:stCondLst>
                            <p:childTnLst>
                              <p:par>
                                <p:cTn id="13" presetID="22" presetClass="entr" presetSubtype="1"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up)">
                                      <p:cBhvr>
                                        <p:cTn id="15"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0730_13.jpg">
            <a:extLst>
              <a:ext uri="{FF2B5EF4-FFF2-40B4-BE49-F238E27FC236}">
                <a16:creationId xmlns:a16="http://schemas.microsoft.com/office/drawing/2014/main" id="{12A56EBE-DBBF-4F98-A225-10394605ECCE}"/>
              </a:ext>
            </a:extLst>
          </p:cNvPr>
          <p:cNvPicPr>
            <a:picLocks noChangeAspect="1"/>
          </p:cNvPicPr>
          <p:nvPr/>
        </p:nvPicPr>
        <p:blipFill>
          <a:blip r:embed="rId2"/>
          <a:stretch>
            <a:fillRect/>
          </a:stretch>
        </p:blipFill>
        <p:spPr>
          <a:xfrm>
            <a:off x="5979560" y="2790877"/>
            <a:ext cx="6212440" cy="3982381"/>
          </a:xfrm>
          <a:prstGeom prst="rect">
            <a:avLst/>
          </a:prstGeom>
        </p:spPr>
      </p:pic>
      <p:pic>
        <p:nvPicPr>
          <p:cNvPr id="4" name="图片 3" descr="0730_15.jpg">
            <a:extLst>
              <a:ext uri="{FF2B5EF4-FFF2-40B4-BE49-F238E27FC236}">
                <a16:creationId xmlns:a16="http://schemas.microsoft.com/office/drawing/2014/main" id="{12E398CE-C0AB-4DDB-A1B2-917BCBF9A5C9}"/>
              </a:ext>
            </a:extLst>
          </p:cNvPr>
          <p:cNvPicPr>
            <a:picLocks noChangeAspect="1"/>
          </p:cNvPicPr>
          <p:nvPr/>
        </p:nvPicPr>
        <p:blipFill>
          <a:blip r:embed="rId3"/>
          <a:srcRect b="14706"/>
          <a:stretch>
            <a:fillRect/>
          </a:stretch>
        </p:blipFill>
        <p:spPr>
          <a:xfrm>
            <a:off x="0" y="7705"/>
            <a:ext cx="5979560" cy="6800301"/>
          </a:xfrm>
          <a:prstGeom prst="rect">
            <a:avLst/>
          </a:prstGeom>
        </p:spPr>
      </p:pic>
      <p:sp>
        <p:nvSpPr>
          <p:cNvPr id="5" name="TextBox 4">
            <a:extLst>
              <a:ext uri="{FF2B5EF4-FFF2-40B4-BE49-F238E27FC236}">
                <a16:creationId xmlns:a16="http://schemas.microsoft.com/office/drawing/2014/main" id="{185853BF-EF23-4CE8-9E16-7FF059C1C94F}"/>
              </a:ext>
            </a:extLst>
          </p:cNvPr>
          <p:cNvSpPr txBox="1"/>
          <p:nvPr/>
        </p:nvSpPr>
        <p:spPr>
          <a:xfrm>
            <a:off x="6441896" y="530414"/>
            <a:ext cx="5083359" cy="1938992"/>
          </a:xfrm>
          <a:prstGeom prst="rect">
            <a:avLst/>
          </a:prstGeom>
          <a:noFill/>
        </p:spPr>
        <p:txBody>
          <a:bodyPr wrap="square" rtlCol="0">
            <a:spAutoFit/>
          </a:bodyPr>
          <a:lstStyle/>
          <a:p>
            <a:r>
              <a:rPr lang="zh-CN" altLang="en-US" sz="6000" b="1" dirty="0">
                <a:solidFill>
                  <a:schemeClr val="bg1"/>
                </a:solidFill>
                <a:latin typeface="华文琥珀" panose="02010800040101010101" pitchFamily="2" charset="-122"/>
                <a:ea typeface="华文琥珀" panose="02010800040101010101" pitchFamily="2" charset="-122"/>
              </a:rPr>
              <a:t>  十字架永远在我们的心中！</a:t>
            </a:r>
          </a:p>
        </p:txBody>
      </p:sp>
    </p:spTree>
    <p:extLst>
      <p:ext uri="{BB962C8B-B14F-4D97-AF65-F5344CB8AC3E}">
        <p14:creationId xmlns:p14="http://schemas.microsoft.com/office/powerpoint/2010/main" val="3075895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1000"/>
                                        <p:tgtEl>
                                          <p:spTgt spid="4"/>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1000"/>
                                        <p:tgtEl>
                                          <p:spTgt spid="2"/>
                                        </p:tgtEl>
                                      </p:cBhvr>
                                    </p:animEffect>
                                  </p:childTnLst>
                                </p:cTn>
                              </p:par>
                            </p:childTnLst>
                          </p:cTn>
                        </p:par>
                        <p:par>
                          <p:cTn id="12" fill="hold">
                            <p:stCondLst>
                              <p:cond delay="2000"/>
                            </p:stCondLst>
                            <p:childTnLst>
                              <p:par>
                                <p:cTn id="13" presetID="22" presetClass="entr" presetSubtype="8"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0730_14.jpg">
            <a:extLst>
              <a:ext uri="{FF2B5EF4-FFF2-40B4-BE49-F238E27FC236}">
                <a16:creationId xmlns:a16="http://schemas.microsoft.com/office/drawing/2014/main" id="{A9410D6C-3EDC-4646-8C38-0E685F800E9D}"/>
              </a:ext>
            </a:extLst>
          </p:cNvPr>
          <p:cNvPicPr>
            <a:picLocks noChangeAspect="1"/>
          </p:cNvPicPr>
          <p:nvPr/>
        </p:nvPicPr>
        <p:blipFill>
          <a:blip r:embed="rId2"/>
          <a:srcRect t="38878" b="43640"/>
          <a:stretch>
            <a:fillRect/>
          </a:stretch>
        </p:blipFill>
        <p:spPr>
          <a:xfrm>
            <a:off x="85024" y="2309938"/>
            <a:ext cx="12021951" cy="3569010"/>
          </a:xfrm>
          <a:prstGeom prst="rect">
            <a:avLst/>
          </a:prstGeom>
        </p:spPr>
      </p:pic>
      <p:sp>
        <p:nvSpPr>
          <p:cNvPr id="3" name="TextBox 4">
            <a:extLst>
              <a:ext uri="{FF2B5EF4-FFF2-40B4-BE49-F238E27FC236}">
                <a16:creationId xmlns:a16="http://schemas.microsoft.com/office/drawing/2014/main" id="{F8C9DFA5-3174-4905-B9C4-0872C6C8BC64}"/>
              </a:ext>
            </a:extLst>
          </p:cNvPr>
          <p:cNvSpPr txBox="1"/>
          <p:nvPr/>
        </p:nvSpPr>
        <p:spPr>
          <a:xfrm>
            <a:off x="1171255" y="684527"/>
            <a:ext cx="10405372" cy="1015663"/>
          </a:xfrm>
          <a:prstGeom prst="rect">
            <a:avLst/>
          </a:prstGeom>
          <a:noFill/>
        </p:spPr>
        <p:txBody>
          <a:bodyPr wrap="square" rtlCol="0">
            <a:spAutoFit/>
          </a:bodyPr>
          <a:lstStyle/>
          <a:p>
            <a:r>
              <a:rPr lang="zh-CN" altLang="en-US" sz="6000" b="1" dirty="0">
                <a:solidFill>
                  <a:schemeClr val="bg1"/>
                </a:solidFill>
                <a:latin typeface="华文琥珀" panose="02010800040101010101" pitchFamily="2" charset="-122"/>
                <a:ea typeface="华文琥珀" panose="02010800040101010101" pitchFamily="2" charset="-122"/>
              </a:rPr>
              <a:t>  十字架永远在我们的心中！</a:t>
            </a:r>
          </a:p>
        </p:txBody>
      </p:sp>
      <p:sp>
        <p:nvSpPr>
          <p:cNvPr id="4" name="动作按钮: 后退或前一项 3">
            <a:hlinkClick r:id="rId3" action="ppaction://hlinksldjump"/>
            <a:extLst>
              <a:ext uri="{FF2B5EF4-FFF2-40B4-BE49-F238E27FC236}">
                <a16:creationId xmlns:a16="http://schemas.microsoft.com/office/drawing/2014/main" id="{8BCB3442-D5DD-42A3-80E1-8627DD47E40F}"/>
              </a:ext>
            </a:extLst>
          </p:cNvPr>
          <p:cNvSpPr/>
          <p:nvPr/>
        </p:nvSpPr>
        <p:spPr>
          <a:xfrm>
            <a:off x="11285261" y="5938093"/>
            <a:ext cx="745279" cy="815102"/>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mn-ea"/>
            </a:endParaRPr>
          </a:p>
        </p:txBody>
      </p:sp>
    </p:spTree>
    <p:extLst>
      <p:ext uri="{BB962C8B-B14F-4D97-AF65-F5344CB8AC3E}">
        <p14:creationId xmlns:p14="http://schemas.microsoft.com/office/powerpoint/2010/main" val="1020959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2000"/>
                                        <p:tgtEl>
                                          <p:spTgt spid="3"/>
                                        </p:tgtEl>
                                      </p:cBhvr>
                                    </p:animEffect>
                                  </p:childTnLst>
                                </p:cTn>
                              </p:par>
                            </p:childTnLst>
                          </p:cTn>
                        </p:par>
                        <p:par>
                          <p:cTn id="8" fill="hold">
                            <p:stCondLst>
                              <p:cond delay="20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2000"/>
                                        <p:tgtEl>
                                          <p:spTgt spid="2"/>
                                        </p:tgtEl>
                                      </p:cBhvr>
                                    </p:animEffect>
                                  </p:childTnLst>
                                </p:cTn>
                              </p:par>
                            </p:childTnLst>
                          </p:cTn>
                        </p:par>
                        <p:par>
                          <p:cTn id="12" fill="hold">
                            <p:stCondLst>
                              <p:cond delay="4000"/>
                            </p:stCondLst>
                            <p:childTnLst>
                              <p:par>
                                <p:cTn id="13" presetID="1"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7EB4B91A-C568-4242-BF2E-D7A99F18A2A9}"/>
              </a:ext>
            </a:extLst>
          </p:cNvPr>
          <p:cNvPicPr>
            <a:picLocks noChangeAspect="1" noChangeArrowheads="1"/>
          </p:cNvPicPr>
          <p:nvPr/>
        </p:nvPicPr>
        <p:blipFill>
          <a:blip r:embed="rId2"/>
          <a:srcRect l="36237" t="19574" r="32467" b="6250"/>
          <a:stretch>
            <a:fillRect/>
          </a:stretch>
        </p:blipFill>
        <p:spPr bwMode="auto">
          <a:xfrm>
            <a:off x="2309633" y="0"/>
            <a:ext cx="5930242" cy="6866579"/>
          </a:xfrm>
          <a:prstGeom prst="rect">
            <a:avLst/>
          </a:prstGeom>
          <a:noFill/>
          <a:ln w="9525">
            <a:noFill/>
            <a:miter lim="800000"/>
            <a:headEnd/>
            <a:tailEnd/>
          </a:ln>
          <a:effectLst/>
        </p:spPr>
      </p:pic>
      <p:sp>
        <p:nvSpPr>
          <p:cNvPr id="3" name="TextBox 2">
            <a:extLst>
              <a:ext uri="{FF2B5EF4-FFF2-40B4-BE49-F238E27FC236}">
                <a16:creationId xmlns:a16="http://schemas.microsoft.com/office/drawing/2014/main" id="{9A18461A-3B09-46C1-929E-953B251D5FBC}"/>
              </a:ext>
            </a:extLst>
          </p:cNvPr>
          <p:cNvSpPr txBox="1"/>
          <p:nvPr/>
        </p:nvSpPr>
        <p:spPr>
          <a:xfrm>
            <a:off x="8914697" y="245719"/>
            <a:ext cx="1477328" cy="6357982"/>
          </a:xfrm>
          <a:prstGeom prst="rect">
            <a:avLst/>
          </a:prstGeom>
          <a:noFill/>
        </p:spPr>
        <p:txBody>
          <a:bodyPr vert="eaVert" wrap="square" rtlCol="0">
            <a:spAutoFit/>
          </a:bodyPr>
          <a:lstStyle/>
          <a:p>
            <a:r>
              <a:rPr lang="en-US" altLang="zh-CN" sz="2800" b="1" dirty="0">
                <a:solidFill>
                  <a:schemeClr val="bg1"/>
                </a:solidFill>
                <a:latin typeface="+mn-ea"/>
              </a:rPr>
              <a:t>1955</a:t>
            </a:r>
            <a:r>
              <a:rPr lang="zh-CN" altLang="en-US" sz="2800" b="1" dirty="0">
                <a:solidFill>
                  <a:schemeClr val="bg1"/>
                </a:solidFill>
                <a:latin typeface="+mn-ea"/>
              </a:rPr>
              <a:t>年</a:t>
            </a:r>
            <a:r>
              <a:rPr lang="en-US" altLang="zh-CN" sz="2800" b="1" dirty="0">
                <a:solidFill>
                  <a:schemeClr val="bg1"/>
                </a:solidFill>
                <a:latin typeface="+mn-ea"/>
              </a:rPr>
              <a:t>9</a:t>
            </a:r>
            <a:r>
              <a:rPr lang="zh-CN" altLang="en-US" sz="2800" b="1" dirty="0">
                <a:solidFill>
                  <a:schemeClr val="bg1"/>
                </a:solidFill>
                <a:latin typeface="+mn-ea"/>
              </a:rPr>
              <a:t>月</a:t>
            </a:r>
            <a:r>
              <a:rPr lang="en-US" altLang="zh-CN" sz="2800" b="1" dirty="0">
                <a:solidFill>
                  <a:schemeClr val="bg1"/>
                </a:solidFill>
                <a:latin typeface="+mn-ea"/>
              </a:rPr>
              <a:t>8</a:t>
            </a:r>
            <a:r>
              <a:rPr lang="zh-CN" altLang="en-US" sz="2800" b="1" dirty="0">
                <a:solidFill>
                  <a:schemeClr val="bg1"/>
                </a:solidFill>
                <a:latin typeface="+mn-ea"/>
              </a:rPr>
              <a:t>日，上海教区主教龚品梅和一批神父被打成“龚品梅反革命集团” 后被捕入狱。</a:t>
            </a:r>
            <a:endParaRPr lang="zh-CN" altLang="en-US" sz="2800" b="1" dirty="0">
              <a:latin typeface="+mn-ea"/>
            </a:endParaRPr>
          </a:p>
        </p:txBody>
      </p:sp>
    </p:spTree>
    <p:extLst>
      <p:ext uri="{BB962C8B-B14F-4D97-AF65-F5344CB8AC3E}">
        <p14:creationId xmlns:p14="http://schemas.microsoft.com/office/powerpoint/2010/main" val="49770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1250"/>
                                        <p:tgtEl>
                                          <p:spTgt spid="2"/>
                                        </p:tgtEl>
                                      </p:cBhvr>
                                    </p:animEffect>
                                  </p:childTnLst>
                                </p:cTn>
                              </p:par>
                            </p:childTnLst>
                          </p:cTn>
                        </p:par>
                        <p:par>
                          <p:cTn id="8" fill="hold">
                            <p:stCondLst>
                              <p:cond delay="1250"/>
                            </p:stCondLst>
                            <p:childTnLst>
                              <p:par>
                                <p:cTn id="9" presetID="22" presetClass="entr" presetSubtype="1"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1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B7B2783B-8EA4-4F6F-AE83-382571153435}"/>
              </a:ext>
            </a:extLst>
          </p:cNvPr>
          <p:cNvPicPr>
            <a:picLocks noChangeAspect="1" noChangeArrowheads="1"/>
          </p:cNvPicPr>
          <p:nvPr/>
        </p:nvPicPr>
        <p:blipFill>
          <a:blip r:embed="rId2" cstate="print"/>
          <a:srcRect/>
          <a:stretch>
            <a:fillRect/>
          </a:stretch>
        </p:blipFill>
        <p:spPr bwMode="auto">
          <a:xfrm>
            <a:off x="0" y="32308"/>
            <a:ext cx="12192000" cy="4440539"/>
          </a:xfrm>
          <a:prstGeom prst="rect">
            <a:avLst/>
          </a:prstGeom>
          <a:noFill/>
          <a:ln w="9525">
            <a:noFill/>
            <a:miter lim="800000"/>
            <a:headEnd/>
            <a:tailEnd/>
          </a:ln>
          <a:effectLst/>
        </p:spPr>
      </p:pic>
      <p:sp>
        <p:nvSpPr>
          <p:cNvPr id="3" name="TextBox 3">
            <a:extLst>
              <a:ext uri="{FF2B5EF4-FFF2-40B4-BE49-F238E27FC236}">
                <a16:creationId xmlns:a16="http://schemas.microsoft.com/office/drawing/2014/main" id="{64091353-C76B-475A-A87E-41E572670132}"/>
              </a:ext>
            </a:extLst>
          </p:cNvPr>
          <p:cNvSpPr txBox="1"/>
          <p:nvPr/>
        </p:nvSpPr>
        <p:spPr>
          <a:xfrm>
            <a:off x="0" y="4647985"/>
            <a:ext cx="1636438" cy="523220"/>
          </a:xfrm>
          <a:prstGeom prst="rect">
            <a:avLst/>
          </a:prstGeom>
          <a:noFill/>
        </p:spPr>
        <p:txBody>
          <a:bodyPr wrap="square" rtlCol="0">
            <a:spAutoFit/>
          </a:bodyPr>
          <a:lstStyle/>
          <a:p>
            <a:r>
              <a:rPr lang="zh-CN" altLang="en-US" sz="2800" b="1" dirty="0">
                <a:solidFill>
                  <a:schemeClr val="bg1"/>
                </a:solidFill>
              </a:rPr>
              <a:t>从左起：</a:t>
            </a:r>
          </a:p>
        </p:txBody>
      </p:sp>
      <p:sp>
        <p:nvSpPr>
          <p:cNvPr id="4" name="TextBox 4">
            <a:extLst>
              <a:ext uri="{FF2B5EF4-FFF2-40B4-BE49-F238E27FC236}">
                <a16:creationId xmlns:a16="http://schemas.microsoft.com/office/drawing/2014/main" id="{FE8F7A7C-4AE4-4FC8-A416-7A702D794BB7}"/>
              </a:ext>
            </a:extLst>
          </p:cNvPr>
          <p:cNvSpPr txBox="1"/>
          <p:nvPr/>
        </p:nvSpPr>
        <p:spPr>
          <a:xfrm>
            <a:off x="1572567" y="4663413"/>
            <a:ext cx="10619433" cy="954107"/>
          </a:xfrm>
          <a:prstGeom prst="rect">
            <a:avLst/>
          </a:prstGeom>
          <a:noFill/>
        </p:spPr>
        <p:txBody>
          <a:bodyPr wrap="square" rtlCol="0">
            <a:spAutoFit/>
          </a:bodyPr>
          <a:lstStyle/>
          <a:p>
            <a:r>
              <a:rPr lang="zh-CN" altLang="en-US" sz="2800" b="1" dirty="0">
                <a:solidFill>
                  <a:schemeClr val="bg1"/>
                </a:solidFill>
              </a:rPr>
              <a:t>王仁生神父、朱树德神父、傅鹤洲神父、李式玉神父、金鲁贤神父、龚品梅主教、陈哲敏神父、陈天祥神父、朱洪声神父</a:t>
            </a:r>
          </a:p>
        </p:txBody>
      </p:sp>
      <p:sp>
        <p:nvSpPr>
          <p:cNvPr id="5" name="TextBox 5">
            <a:extLst>
              <a:ext uri="{FF2B5EF4-FFF2-40B4-BE49-F238E27FC236}">
                <a16:creationId xmlns:a16="http://schemas.microsoft.com/office/drawing/2014/main" id="{E5D3A074-E8D6-468C-B507-3CEB804D181D}"/>
              </a:ext>
            </a:extLst>
          </p:cNvPr>
          <p:cNvSpPr txBox="1"/>
          <p:nvPr/>
        </p:nvSpPr>
        <p:spPr>
          <a:xfrm>
            <a:off x="2079341" y="5632948"/>
            <a:ext cx="9763791" cy="707886"/>
          </a:xfrm>
          <a:prstGeom prst="rect">
            <a:avLst/>
          </a:prstGeom>
          <a:noFill/>
        </p:spPr>
        <p:txBody>
          <a:bodyPr wrap="square" rtlCol="0">
            <a:spAutoFit/>
          </a:bodyPr>
          <a:lstStyle/>
          <a:p>
            <a:r>
              <a:rPr lang="zh-CN" altLang="en-US" sz="4000" b="1" dirty="0">
                <a:solidFill>
                  <a:schemeClr val="bg1"/>
                </a:solidFill>
                <a:latin typeface="楷体" pitchFamily="49" charset="-122"/>
                <a:ea typeface="楷体" pitchFamily="49" charset="-122"/>
              </a:rPr>
              <a:t>上主的仆人、待牢的羔羊、列罪犯之中。</a:t>
            </a:r>
          </a:p>
        </p:txBody>
      </p:sp>
      <p:sp>
        <p:nvSpPr>
          <p:cNvPr id="6" name="TextBox 6">
            <a:extLst>
              <a:ext uri="{FF2B5EF4-FFF2-40B4-BE49-F238E27FC236}">
                <a16:creationId xmlns:a16="http://schemas.microsoft.com/office/drawing/2014/main" id="{EDDCE41F-1FDA-47B4-BD17-880FDC93CF33}"/>
              </a:ext>
            </a:extLst>
          </p:cNvPr>
          <p:cNvSpPr txBox="1"/>
          <p:nvPr/>
        </p:nvSpPr>
        <p:spPr>
          <a:xfrm>
            <a:off x="10128620" y="6205217"/>
            <a:ext cx="1714512" cy="461665"/>
          </a:xfrm>
          <a:prstGeom prst="rect">
            <a:avLst/>
          </a:prstGeom>
          <a:noFill/>
        </p:spPr>
        <p:txBody>
          <a:bodyPr wrap="square" rtlCol="0">
            <a:spAutoFit/>
          </a:bodyPr>
          <a:lstStyle/>
          <a:p>
            <a:r>
              <a:rPr lang="zh-CN" altLang="en-US" sz="2400" b="1" dirty="0">
                <a:solidFill>
                  <a:schemeClr val="bg1"/>
                </a:solidFill>
                <a:latin typeface="楷体" pitchFamily="49" charset="-122"/>
                <a:ea typeface="楷体" pitchFamily="49" charset="-122"/>
              </a:rPr>
              <a:t>（依：</a:t>
            </a:r>
            <a:r>
              <a:rPr lang="en-US" altLang="zh-CN" sz="2400" b="1" dirty="0">
                <a:solidFill>
                  <a:schemeClr val="bg1"/>
                </a:solidFill>
                <a:latin typeface="楷体" pitchFamily="49" charset="-122"/>
                <a:ea typeface="楷体" pitchFamily="49" charset="-122"/>
              </a:rPr>
              <a:t>53</a:t>
            </a:r>
            <a:r>
              <a:rPr lang="zh-CN" altLang="en-US" sz="2400" b="1" dirty="0">
                <a:solidFill>
                  <a:schemeClr val="bg1"/>
                </a:solidFill>
                <a:latin typeface="楷体" pitchFamily="49" charset="-122"/>
                <a:ea typeface="楷体" pitchFamily="49" charset="-122"/>
              </a:rPr>
              <a:t>）</a:t>
            </a:r>
          </a:p>
        </p:txBody>
      </p:sp>
    </p:spTree>
    <p:extLst>
      <p:ext uri="{BB962C8B-B14F-4D97-AF65-F5344CB8AC3E}">
        <p14:creationId xmlns:p14="http://schemas.microsoft.com/office/powerpoint/2010/main" val="2119465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par>
                          <p:cTn id="8" fill="hold">
                            <p:stCondLst>
                              <p:cond delay="20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30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3000"/>
                                        <p:tgtEl>
                                          <p:spTgt spid="5"/>
                                        </p:tgtEl>
                                      </p:cBhvr>
                                    </p:animEffect>
                                  </p:childTnLst>
                                </p:cTn>
                              </p:par>
                            </p:childTnLst>
                          </p:cTn>
                        </p:par>
                        <p:par>
                          <p:cTn id="21" fill="hold">
                            <p:stCondLst>
                              <p:cond delay="3000"/>
                            </p:stCondLst>
                            <p:childTnLst>
                              <p:par>
                                <p:cTn id="22" presetID="22" presetClass="entr" presetSubtype="8"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13E4162E-926C-483E-91E0-F197F7B1A3DA}"/>
              </a:ext>
            </a:extLst>
          </p:cNvPr>
          <p:cNvPicPr>
            <a:picLocks noChangeAspect="1" noChangeArrowheads="1"/>
          </p:cNvPicPr>
          <p:nvPr/>
        </p:nvPicPr>
        <p:blipFill>
          <a:blip r:embed="rId2"/>
          <a:srcRect t="10554"/>
          <a:stretch>
            <a:fillRect/>
          </a:stretch>
        </p:blipFill>
        <p:spPr bwMode="auto">
          <a:xfrm>
            <a:off x="2531461" y="-91160"/>
            <a:ext cx="5436483" cy="6949159"/>
          </a:xfrm>
          <a:prstGeom prst="rect">
            <a:avLst/>
          </a:prstGeom>
          <a:ln>
            <a:noFill/>
          </a:ln>
          <a:effectLst>
            <a:softEdge rad="112500"/>
          </a:effectLst>
        </p:spPr>
      </p:pic>
      <p:sp>
        <p:nvSpPr>
          <p:cNvPr id="3" name="TextBox 3">
            <a:extLst>
              <a:ext uri="{FF2B5EF4-FFF2-40B4-BE49-F238E27FC236}">
                <a16:creationId xmlns:a16="http://schemas.microsoft.com/office/drawing/2014/main" id="{05F4C145-F5AD-4B82-A340-445C178BDCEE}"/>
              </a:ext>
            </a:extLst>
          </p:cNvPr>
          <p:cNvSpPr txBox="1"/>
          <p:nvPr/>
        </p:nvSpPr>
        <p:spPr>
          <a:xfrm>
            <a:off x="9037535" y="352539"/>
            <a:ext cx="800219" cy="5788436"/>
          </a:xfrm>
          <a:prstGeom prst="rect">
            <a:avLst/>
          </a:prstGeom>
          <a:noFill/>
        </p:spPr>
        <p:txBody>
          <a:bodyPr vert="eaVert" wrap="square" rtlCol="0">
            <a:spAutoFit/>
          </a:bodyPr>
          <a:lstStyle/>
          <a:p>
            <a:r>
              <a:rPr lang="zh-CN" altLang="en-US" sz="4000" b="1" dirty="0">
                <a:solidFill>
                  <a:schemeClr val="bg1"/>
                </a:solidFill>
              </a:rPr>
              <a:t>当时被捕的一些神长教友</a:t>
            </a:r>
          </a:p>
        </p:txBody>
      </p:sp>
    </p:spTree>
    <p:extLst>
      <p:ext uri="{BB962C8B-B14F-4D97-AF65-F5344CB8AC3E}">
        <p14:creationId xmlns:p14="http://schemas.microsoft.com/office/powerpoint/2010/main" val="314898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500"/>
                                        <p:tgtEl>
                                          <p:spTgt spid="2"/>
                                        </p:tgtEl>
                                      </p:cBhvr>
                                    </p:animEffect>
                                  </p:childTnLst>
                                </p:cTn>
                              </p:par>
                            </p:childTnLst>
                          </p:cTn>
                        </p:par>
                        <p:par>
                          <p:cTn id="8" fill="hold">
                            <p:stCondLst>
                              <p:cond delay="1500"/>
                            </p:stCondLst>
                            <p:childTnLst>
                              <p:par>
                                <p:cTn id="9" presetID="22" presetClass="entr" presetSubtype="1"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a:extLst>
              <a:ext uri="{FF2B5EF4-FFF2-40B4-BE49-F238E27FC236}">
                <a16:creationId xmlns:a16="http://schemas.microsoft.com/office/drawing/2014/main" id="{5EA2F08F-4780-450A-92C4-36A15830B1E8}"/>
              </a:ext>
            </a:extLst>
          </p:cNvPr>
          <p:cNvPicPr>
            <a:picLocks noChangeAspect="1" noChangeArrowheads="1"/>
          </p:cNvPicPr>
          <p:nvPr/>
        </p:nvPicPr>
        <p:blipFill>
          <a:blip r:embed="rId2"/>
          <a:srcRect/>
          <a:stretch>
            <a:fillRect/>
          </a:stretch>
        </p:blipFill>
        <p:spPr bwMode="auto">
          <a:xfrm>
            <a:off x="-148604" y="-116626"/>
            <a:ext cx="5172295" cy="7032931"/>
          </a:xfrm>
          <a:prstGeom prst="rect">
            <a:avLst/>
          </a:prstGeom>
          <a:ln>
            <a:noFill/>
          </a:ln>
          <a:effectLst>
            <a:softEdge rad="112500"/>
          </a:effectLst>
        </p:spPr>
      </p:pic>
      <p:sp>
        <p:nvSpPr>
          <p:cNvPr id="3" name="TextBox 4">
            <a:extLst>
              <a:ext uri="{FF2B5EF4-FFF2-40B4-BE49-F238E27FC236}">
                <a16:creationId xmlns:a16="http://schemas.microsoft.com/office/drawing/2014/main" id="{A8DED7C7-44BD-4C14-AD27-051EC3F029DA}"/>
              </a:ext>
            </a:extLst>
          </p:cNvPr>
          <p:cNvSpPr txBox="1"/>
          <p:nvPr/>
        </p:nvSpPr>
        <p:spPr>
          <a:xfrm>
            <a:off x="5100810" y="939188"/>
            <a:ext cx="6918592" cy="5693866"/>
          </a:xfrm>
          <a:prstGeom prst="rect">
            <a:avLst/>
          </a:prstGeom>
          <a:noFill/>
        </p:spPr>
        <p:txBody>
          <a:bodyPr wrap="square" rtlCol="0">
            <a:spAutoFit/>
          </a:bodyPr>
          <a:lstStyle/>
          <a:p>
            <a:r>
              <a:rPr lang="zh-TW" altLang="en-US" sz="2800" b="1" dirty="0">
                <a:solidFill>
                  <a:schemeClr val="bg1"/>
                </a:solidFill>
                <a:latin typeface="+mn-ea"/>
              </a:rPr>
              <a:t>徐匯中學校長、震旦文理學院院長張伯達神父於一九五一年三月，華東召開私立學校教育會議的第二天，主席借「愛國」為題，提出「推行三自革新運動」，張神父立即起來，當眾把天主教在中國應有的「三自」精神，詳細解釋，並嚴厲駁斥，張神父的殉道，便從這時註定。同年八月九日遭逮捕，但無法公開判刑，只能在暗中迫害。十一月十一日</a:t>
            </a:r>
            <a:r>
              <a:rPr lang="zh-CN" altLang="en-US" sz="2800" b="1" dirty="0">
                <a:solidFill>
                  <a:schemeClr val="bg1"/>
                </a:solidFill>
                <a:latin typeface="+mn-ea"/>
              </a:rPr>
              <a:t>政府</a:t>
            </a:r>
            <a:r>
              <a:rPr lang="zh-TW" altLang="en-US" sz="2800" b="1" dirty="0">
                <a:solidFill>
                  <a:schemeClr val="bg1"/>
                </a:solidFill>
                <a:latin typeface="+mn-ea"/>
              </a:rPr>
              <a:t>通知徐家匯本堂神父</a:t>
            </a:r>
            <a:r>
              <a:rPr lang="en-US" altLang="zh-TW" sz="2800" b="1" dirty="0">
                <a:solidFill>
                  <a:schemeClr val="bg1"/>
                </a:solidFill>
                <a:latin typeface="+mn-ea"/>
              </a:rPr>
              <a:t>︰</a:t>
            </a:r>
            <a:r>
              <a:rPr lang="zh-TW" altLang="en-US" sz="2800" b="1" dirty="0">
                <a:solidFill>
                  <a:schemeClr val="bg1"/>
                </a:solidFill>
                <a:latin typeface="+mn-ea"/>
              </a:rPr>
              <a:t>張神父因病弱無法醫治已病逝。當蔡石方神父領回屍體時，一看張神父的屍體全身呈紫黑色且骨瘦如柴，大家明白張神父是怎樣死</a:t>
            </a:r>
            <a:r>
              <a:rPr lang="zh-CN" altLang="en-US" sz="2800" b="1" dirty="0">
                <a:solidFill>
                  <a:schemeClr val="bg1"/>
                </a:solidFill>
                <a:latin typeface="+mn-ea"/>
              </a:rPr>
              <a:t>的。</a:t>
            </a:r>
          </a:p>
        </p:txBody>
      </p:sp>
      <p:pic>
        <p:nvPicPr>
          <p:cNvPr id="1026" name="Picture 2">
            <a:extLst>
              <a:ext uri="{FF2B5EF4-FFF2-40B4-BE49-F238E27FC236}">
                <a16:creationId xmlns:a16="http://schemas.microsoft.com/office/drawing/2014/main" id="{41FA44C0-5A52-427E-B57A-DA9D673185F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797" t="15775" r="12720" b="13884"/>
          <a:stretch/>
        </p:blipFill>
        <p:spPr bwMode="auto">
          <a:xfrm>
            <a:off x="6084126" y="0"/>
            <a:ext cx="495196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3671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500"/>
                                        <p:tgtEl>
                                          <p:spTgt spid="2"/>
                                        </p:tgtEl>
                                      </p:cBhvr>
                                    </p:animEffect>
                                  </p:childTnLst>
                                </p:cTn>
                              </p:par>
                            </p:childTnLst>
                          </p:cTn>
                        </p:par>
                        <p:par>
                          <p:cTn id="8" fill="hold">
                            <p:stCondLst>
                              <p:cond delay="15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175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xit" presetSubtype="2" fill="hold" grpId="1" nodeType="clickEffect">
                                  <p:stCondLst>
                                    <p:cond delay="0"/>
                                  </p:stCondLst>
                                  <p:childTnLst>
                                    <p:animEffect transition="out" filter="wipe(right)">
                                      <p:cBhvr>
                                        <p:cTn id="15" dur="500"/>
                                        <p:tgtEl>
                                          <p:spTgt spid="3"/>
                                        </p:tgtEl>
                                      </p:cBhvr>
                                    </p:animEffect>
                                    <p:set>
                                      <p:cBhvr>
                                        <p:cTn id="16" dur="1" fill="hold">
                                          <p:stCondLst>
                                            <p:cond delay="499"/>
                                          </p:stCondLst>
                                        </p:cTn>
                                        <p:tgtEl>
                                          <p:spTgt spid="3"/>
                                        </p:tgtEl>
                                        <p:attrNameLst>
                                          <p:attrName>style.visibility</p:attrName>
                                        </p:attrNameLst>
                                      </p:cBhvr>
                                      <p:to>
                                        <p:strVal val="hidden"/>
                                      </p:to>
                                    </p:se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1026"/>
                                        </p:tgtEl>
                                        <p:attrNameLst>
                                          <p:attrName>style.visibility</p:attrName>
                                        </p:attrNameLst>
                                      </p:cBhvr>
                                      <p:to>
                                        <p:strVal val="visible"/>
                                      </p:to>
                                    </p:set>
                                    <p:animEffect transition="in" filter="wipe(left)">
                                      <p:cBhvr>
                                        <p:cTn id="20" dur="75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24284310-3CDA-4B4A-8B7B-E62B952F37B7}"/>
              </a:ext>
            </a:extLst>
          </p:cNvPr>
          <p:cNvSpPr txBox="1"/>
          <p:nvPr/>
        </p:nvSpPr>
        <p:spPr>
          <a:xfrm>
            <a:off x="341147" y="184871"/>
            <a:ext cx="5754853" cy="584775"/>
          </a:xfrm>
          <a:prstGeom prst="rect">
            <a:avLst/>
          </a:prstGeom>
          <a:noFill/>
        </p:spPr>
        <p:txBody>
          <a:bodyPr wrap="square" rtlCol="0">
            <a:spAutoFit/>
          </a:bodyPr>
          <a:lstStyle/>
          <a:p>
            <a:r>
              <a:rPr lang="zh-TW" altLang="en-US" sz="3200" b="1" dirty="0">
                <a:solidFill>
                  <a:schemeClr val="bg1"/>
                </a:solidFill>
                <a:latin typeface="微软雅黑" panose="020B0503020204020204" pitchFamily="34" charset="-122"/>
                <a:ea typeface="微软雅黑" panose="020B0503020204020204" pitchFamily="34" charset="-122"/>
              </a:rPr>
              <a:t>在獄中殉道</a:t>
            </a:r>
            <a:r>
              <a:rPr lang="zh-CN" altLang="en-US" sz="3200" b="1" dirty="0">
                <a:solidFill>
                  <a:schemeClr val="bg1"/>
                </a:solidFill>
                <a:latin typeface="微软雅黑" panose="020B0503020204020204" pitchFamily="34" charset="-122"/>
                <a:ea typeface="微软雅黑" panose="020B0503020204020204" pitchFamily="34" charset="-122"/>
              </a:rPr>
              <a:t>的</a:t>
            </a:r>
            <a:r>
              <a:rPr lang="zh-TW" altLang="en-US" sz="3200" b="1" dirty="0">
                <a:solidFill>
                  <a:schemeClr val="bg1"/>
                </a:solidFill>
                <a:latin typeface="微软雅黑" panose="020B0503020204020204" pitchFamily="34" charset="-122"/>
                <a:ea typeface="微软雅黑" panose="020B0503020204020204" pitchFamily="34" charset="-122"/>
              </a:rPr>
              <a:t>耶穌會會士</a:t>
            </a:r>
            <a:r>
              <a:rPr lang="zh-CN" altLang="en-US" sz="3200" b="1" dirty="0">
                <a:solidFill>
                  <a:schemeClr val="bg1"/>
                </a:solidFill>
                <a:latin typeface="微软雅黑" panose="020B0503020204020204" pitchFamily="34" charset="-122"/>
                <a:ea typeface="微软雅黑" panose="020B0503020204020204" pitchFamily="34" charset="-122"/>
              </a:rPr>
              <a:t>有：</a:t>
            </a:r>
          </a:p>
        </p:txBody>
      </p:sp>
      <p:pic>
        <p:nvPicPr>
          <p:cNvPr id="3" name="Picture 2">
            <a:extLst>
              <a:ext uri="{FF2B5EF4-FFF2-40B4-BE49-F238E27FC236}">
                <a16:creationId xmlns:a16="http://schemas.microsoft.com/office/drawing/2014/main" id="{3A978523-936B-495D-83E1-975F6537BE33}"/>
              </a:ext>
            </a:extLst>
          </p:cNvPr>
          <p:cNvPicPr>
            <a:picLocks noChangeAspect="1" noChangeArrowheads="1"/>
          </p:cNvPicPr>
          <p:nvPr/>
        </p:nvPicPr>
        <p:blipFill>
          <a:blip r:embed="rId3"/>
          <a:srcRect/>
          <a:stretch>
            <a:fillRect/>
          </a:stretch>
        </p:blipFill>
        <p:spPr bwMode="auto">
          <a:xfrm>
            <a:off x="8822498" y="1405605"/>
            <a:ext cx="2873278" cy="3298949"/>
          </a:xfrm>
          <a:prstGeom prst="rect">
            <a:avLst/>
          </a:prstGeom>
          <a:ln>
            <a:noFill/>
          </a:ln>
          <a:effectLst>
            <a:softEdge rad="112500"/>
          </a:effectLst>
        </p:spPr>
      </p:pic>
      <p:sp>
        <p:nvSpPr>
          <p:cNvPr id="4" name="TextBox 8">
            <a:extLst>
              <a:ext uri="{FF2B5EF4-FFF2-40B4-BE49-F238E27FC236}">
                <a16:creationId xmlns:a16="http://schemas.microsoft.com/office/drawing/2014/main" id="{E37E9788-A824-42AD-81EA-D17FBB7CF2EC}"/>
              </a:ext>
            </a:extLst>
          </p:cNvPr>
          <p:cNvSpPr txBox="1"/>
          <p:nvPr/>
        </p:nvSpPr>
        <p:spPr>
          <a:xfrm>
            <a:off x="592457" y="769646"/>
            <a:ext cx="11123792" cy="523220"/>
          </a:xfrm>
          <a:prstGeom prst="rect">
            <a:avLst/>
          </a:prstGeom>
          <a:noFill/>
        </p:spPr>
        <p:txBody>
          <a:bodyPr wrap="square" rtlCol="0">
            <a:spAutoFit/>
          </a:bodyPr>
          <a:lstStyle/>
          <a:p>
            <a:r>
              <a:rPr lang="zh-TW" altLang="en-US" sz="2800" b="1" dirty="0">
                <a:solidFill>
                  <a:schemeClr val="bg1"/>
                </a:solidFill>
                <a:latin typeface="+mj-ea"/>
                <a:ea typeface="+mj-ea"/>
              </a:rPr>
              <a:t>王仁生神父              朱樹德神父               沈百順神父          吳應楓神父   </a:t>
            </a:r>
            <a:endParaRPr lang="zh-CN" altLang="en-US" sz="2800" b="1" dirty="0">
              <a:solidFill>
                <a:schemeClr val="bg1"/>
              </a:solidFill>
              <a:latin typeface="+mj-ea"/>
              <a:ea typeface="+mj-ea"/>
            </a:endParaRPr>
          </a:p>
        </p:txBody>
      </p:sp>
      <p:sp>
        <p:nvSpPr>
          <p:cNvPr id="5" name="TextBox 9">
            <a:extLst>
              <a:ext uri="{FF2B5EF4-FFF2-40B4-BE49-F238E27FC236}">
                <a16:creationId xmlns:a16="http://schemas.microsoft.com/office/drawing/2014/main" id="{83EEBB59-3B2A-4821-A91D-B1FC84840852}"/>
              </a:ext>
            </a:extLst>
          </p:cNvPr>
          <p:cNvSpPr txBox="1"/>
          <p:nvPr/>
        </p:nvSpPr>
        <p:spPr>
          <a:xfrm>
            <a:off x="0" y="4704554"/>
            <a:ext cx="12052453" cy="2062103"/>
          </a:xfrm>
          <a:prstGeom prst="rect">
            <a:avLst/>
          </a:prstGeom>
          <a:noFill/>
        </p:spPr>
        <p:txBody>
          <a:bodyPr wrap="square" rtlCol="0">
            <a:spAutoFit/>
          </a:bodyPr>
          <a:lstStyle/>
          <a:p>
            <a:r>
              <a:rPr lang="zh-CN" altLang="en-US" sz="3200" b="1" dirty="0">
                <a:solidFill>
                  <a:schemeClr val="bg1"/>
                </a:solidFill>
                <a:latin typeface="华文楷体" panose="02010600040101010101" pitchFamily="2" charset="-122"/>
                <a:ea typeface="华文楷体" panose="02010600040101010101" pitchFamily="2" charset="-122"/>
              </a:rPr>
              <a:t>为义而受迫害的人是有福的，因为天国是他们的。</a:t>
            </a:r>
            <a:r>
              <a:rPr lang="en-US" altLang="zh-CN" sz="3200" b="1" dirty="0">
                <a:solidFill>
                  <a:schemeClr val="bg1"/>
                </a:solidFill>
                <a:latin typeface="华文楷体" panose="02010600040101010101" pitchFamily="2" charset="-122"/>
                <a:ea typeface="华文楷体" panose="02010600040101010101" pitchFamily="2" charset="-122"/>
              </a:rPr>
              <a:t> </a:t>
            </a:r>
            <a:r>
              <a:rPr lang="zh-CN" altLang="en-US" sz="3200" b="1" dirty="0">
                <a:solidFill>
                  <a:schemeClr val="bg1"/>
                </a:solidFill>
                <a:latin typeface="华文楷体" panose="02010600040101010101" pitchFamily="2" charset="-122"/>
                <a:ea typeface="华文楷体" panose="02010600040101010101" pitchFamily="2" charset="-122"/>
              </a:rPr>
              <a:t>几时人为了我而辱骂迫害你们，捏造一切坏话毁谤你们，你们是有福的。你们欢喜踊跃罢！因为你们在天上的赏报是丰厚的，因为在你们以前的先知，人也曾这样迫害过他们。</a:t>
            </a:r>
            <a:r>
              <a:rPr lang="zh-CN" altLang="en-US" sz="3200" dirty="0">
                <a:solidFill>
                  <a:schemeClr val="bg1"/>
                </a:solidFill>
                <a:latin typeface="宋体" pitchFamily="2" charset="-122"/>
              </a:rPr>
              <a:t> </a:t>
            </a:r>
            <a:r>
              <a:rPr lang="zh-CN" altLang="en-US" sz="2000" b="1" dirty="0">
                <a:solidFill>
                  <a:schemeClr val="bg1"/>
                </a:solidFill>
                <a:latin typeface="华文楷体" panose="02010600040101010101" pitchFamily="2" charset="-122"/>
                <a:ea typeface="华文楷体" panose="02010600040101010101" pitchFamily="2" charset="-122"/>
              </a:rPr>
              <a:t>（玛</a:t>
            </a:r>
            <a:r>
              <a:rPr lang="en-US" altLang="zh-CN" sz="2000" b="1" dirty="0">
                <a:solidFill>
                  <a:schemeClr val="bg1"/>
                </a:solidFill>
                <a:latin typeface="华文楷体" panose="02010600040101010101" pitchFamily="2" charset="-122"/>
                <a:ea typeface="华文楷体" panose="02010600040101010101" pitchFamily="2" charset="-122"/>
              </a:rPr>
              <a:t>5 </a:t>
            </a:r>
            <a:r>
              <a:rPr lang="zh-CN" altLang="en-US" sz="2000" b="1" dirty="0">
                <a:solidFill>
                  <a:schemeClr val="bg1"/>
                </a:solidFill>
                <a:latin typeface="华文楷体" panose="02010600040101010101" pitchFamily="2" charset="-122"/>
                <a:ea typeface="华文楷体" panose="02010600040101010101" pitchFamily="2" charset="-122"/>
              </a:rPr>
              <a:t>） </a:t>
            </a:r>
            <a:endParaRPr lang="zh-CN" altLang="en-US" sz="3200" b="1" dirty="0">
              <a:solidFill>
                <a:schemeClr val="bg1"/>
              </a:solidFill>
              <a:latin typeface="华文楷体" panose="02010600040101010101" pitchFamily="2" charset="-122"/>
              <a:ea typeface="华文楷体" panose="02010600040101010101" pitchFamily="2" charset="-122"/>
            </a:endParaRPr>
          </a:p>
        </p:txBody>
      </p:sp>
      <p:sp>
        <p:nvSpPr>
          <p:cNvPr id="6" name="动作按钮: 后退或前一项 5">
            <a:hlinkClick r:id="rId4" action="ppaction://hlinksldjump"/>
            <a:extLst>
              <a:ext uri="{FF2B5EF4-FFF2-40B4-BE49-F238E27FC236}">
                <a16:creationId xmlns:a16="http://schemas.microsoft.com/office/drawing/2014/main" id="{BBEF08BF-91D5-41BA-B37A-5ADB623155E1}"/>
              </a:ext>
            </a:extLst>
          </p:cNvPr>
          <p:cNvSpPr/>
          <p:nvPr/>
        </p:nvSpPr>
        <p:spPr>
          <a:xfrm>
            <a:off x="11552387" y="6290561"/>
            <a:ext cx="500066" cy="428628"/>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E15DD358-B0D7-4DB1-AEAB-EDAD7D7B51E1}"/>
              </a:ext>
            </a:extLst>
          </p:cNvPr>
          <p:cNvPicPr/>
          <p:nvPr/>
        </p:nvPicPr>
        <p:blipFill>
          <a:blip r:embed="rId5"/>
          <a:srcRect l="63478" t="9970" r="13496" b="49244"/>
          <a:stretch>
            <a:fillRect/>
          </a:stretch>
        </p:blipFill>
        <p:spPr bwMode="auto">
          <a:xfrm>
            <a:off x="3203014" y="1351536"/>
            <a:ext cx="2873278" cy="3465884"/>
          </a:xfrm>
          <a:prstGeom prst="rect">
            <a:avLst/>
          </a:prstGeom>
          <a:ln>
            <a:noFill/>
          </a:ln>
          <a:effectLst>
            <a:softEdge rad="112500"/>
          </a:effectLst>
        </p:spPr>
      </p:pic>
      <p:pic>
        <p:nvPicPr>
          <p:cNvPr id="8" name="Picture 2">
            <a:extLst>
              <a:ext uri="{FF2B5EF4-FFF2-40B4-BE49-F238E27FC236}">
                <a16:creationId xmlns:a16="http://schemas.microsoft.com/office/drawing/2014/main" id="{CE05D154-9FC5-462F-9FE5-F7F9423344A2}"/>
              </a:ext>
            </a:extLst>
          </p:cNvPr>
          <p:cNvPicPr>
            <a:picLocks noChangeAspect="1" noChangeArrowheads="1"/>
          </p:cNvPicPr>
          <p:nvPr/>
        </p:nvPicPr>
        <p:blipFill>
          <a:blip r:embed="rId6"/>
          <a:srcRect/>
          <a:stretch>
            <a:fillRect/>
          </a:stretch>
        </p:blipFill>
        <p:spPr bwMode="auto">
          <a:xfrm>
            <a:off x="6154353" y="1355192"/>
            <a:ext cx="2590084" cy="3419565"/>
          </a:xfrm>
          <a:prstGeom prst="rect">
            <a:avLst/>
          </a:prstGeom>
          <a:ln>
            <a:noFill/>
          </a:ln>
          <a:effectLst>
            <a:softEdge rad="112500"/>
          </a:effectLst>
        </p:spPr>
      </p:pic>
      <p:pic>
        <p:nvPicPr>
          <p:cNvPr id="9" name="Picture 3">
            <a:extLst>
              <a:ext uri="{FF2B5EF4-FFF2-40B4-BE49-F238E27FC236}">
                <a16:creationId xmlns:a16="http://schemas.microsoft.com/office/drawing/2014/main" id="{8C697DF7-5CBC-467B-8A06-07B505000B23}"/>
              </a:ext>
            </a:extLst>
          </p:cNvPr>
          <p:cNvPicPr>
            <a:picLocks noChangeAspect="1" noChangeArrowheads="1"/>
          </p:cNvPicPr>
          <p:nvPr/>
        </p:nvPicPr>
        <p:blipFill>
          <a:blip r:embed="rId7"/>
          <a:srcRect/>
          <a:stretch>
            <a:fillRect/>
          </a:stretch>
        </p:blipFill>
        <p:spPr bwMode="auto">
          <a:xfrm>
            <a:off x="251675" y="1308874"/>
            <a:ext cx="2699664" cy="3465884"/>
          </a:xfrm>
          <a:prstGeom prst="rect">
            <a:avLst/>
          </a:prstGeom>
          <a:ln>
            <a:noFill/>
          </a:ln>
          <a:effectLst>
            <a:softEdge rad="112500"/>
          </a:effectLst>
        </p:spPr>
      </p:pic>
    </p:spTree>
    <p:extLst>
      <p:ext uri="{BB962C8B-B14F-4D97-AF65-F5344CB8AC3E}">
        <p14:creationId xmlns:p14="http://schemas.microsoft.com/office/powerpoint/2010/main" val="372093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par>
                          <p:cTn id="8" fill="hold">
                            <p:stCondLst>
                              <p:cond delay="2000"/>
                            </p:stCondLst>
                            <p:childTnLst>
                              <p:par>
                                <p:cTn id="9" presetID="2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3000"/>
                                        <p:tgtEl>
                                          <p:spTgt spid="4"/>
                                        </p:tgtEl>
                                      </p:cBhvr>
                                    </p:animEffect>
                                  </p:childTnLst>
                                </p:cTn>
                              </p:par>
                            </p:childTnLst>
                          </p:cTn>
                        </p:par>
                        <p:par>
                          <p:cTn id="12" fill="hold">
                            <p:stCondLst>
                              <p:cond delay="50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par>
                          <p:cTn id="16" fill="hold">
                            <p:stCondLst>
                              <p:cond delay="55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500"/>
                                        <p:tgtEl>
                                          <p:spTgt spid="7"/>
                                        </p:tgtEl>
                                      </p:cBhvr>
                                    </p:animEffect>
                                  </p:childTnLst>
                                </p:cTn>
                              </p:par>
                            </p:childTnLst>
                          </p:cTn>
                        </p:par>
                        <p:par>
                          <p:cTn id="20" fill="hold">
                            <p:stCondLst>
                              <p:cond delay="600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500"/>
                                        <p:tgtEl>
                                          <p:spTgt spid="8"/>
                                        </p:tgtEl>
                                      </p:cBhvr>
                                    </p:animEffect>
                                  </p:childTnLst>
                                </p:cTn>
                              </p:par>
                            </p:childTnLst>
                          </p:cTn>
                        </p:par>
                        <p:par>
                          <p:cTn id="24" fill="hold">
                            <p:stCondLst>
                              <p:cond delay="6500"/>
                            </p:stCondLst>
                            <p:childTnLst>
                              <p:par>
                                <p:cTn id="25" presetID="22" presetClass="entr" presetSubtype="8"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left)">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3000"/>
                                        <p:tgtEl>
                                          <p:spTgt spid="5"/>
                                        </p:tgtEl>
                                      </p:cBhvr>
                                    </p:animEffect>
                                  </p:childTnLst>
                                </p:cTn>
                              </p:par>
                            </p:childTnLst>
                          </p:cTn>
                        </p:par>
                        <p:par>
                          <p:cTn id="33" fill="hold">
                            <p:stCondLst>
                              <p:cond delay="3000"/>
                            </p:stCondLst>
                            <p:childTnLst>
                              <p:par>
                                <p:cTn id="34" presetID="1" presetClass="entr" presetSubtype="0" fill="hold" grpId="0" nodeType="afterEffect">
                                  <p:stCondLst>
                                    <p:cond delay="0"/>
                                  </p:stCondLst>
                                  <p:childTnLst>
                                    <p:set>
                                      <p:cBhvr>
                                        <p:cTn id="35"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a:extLst>
              <a:ext uri="{FF2B5EF4-FFF2-40B4-BE49-F238E27FC236}">
                <a16:creationId xmlns:a16="http://schemas.microsoft.com/office/drawing/2014/main" id="{70814ACA-7983-44B6-957E-290FAA1E61D7}"/>
              </a:ext>
            </a:extLst>
          </p:cNvPr>
          <p:cNvSpPr txBox="1"/>
          <p:nvPr/>
        </p:nvSpPr>
        <p:spPr>
          <a:xfrm>
            <a:off x="8130447" y="1795160"/>
            <a:ext cx="3847205" cy="4832092"/>
          </a:xfrm>
          <a:prstGeom prst="rect">
            <a:avLst/>
          </a:prstGeom>
          <a:noFill/>
        </p:spPr>
        <p:txBody>
          <a:bodyPr wrap="square" rtlCol="0">
            <a:spAutoFit/>
          </a:bodyPr>
          <a:lstStyle/>
          <a:p>
            <a:r>
              <a:rPr lang="en-US" altLang="zh-CN" sz="2800" b="1" dirty="0">
                <a:solidFill>
                  <a:schemeClr val="bg1"/>
                </a:solidFill>
                <a:latin typeface="+mn-ea"/>
              </a:rPr>
              <a:t>1960</a:t>
            </a:r>
            <a:r>
              <a:rPr lang="zh-CN" altLang="en-US" sz="2800" b="1" dirty="0">
                <a:solidFill>
                  <a:schemeClr val="bg1"/>
                </a:solidFill>
                <a:latin typeface="+mn-ea"/>
              </a:rPr>
              <a:t>年</a:t>
            </a:r>
            <a:r>
              <a:rPr lang="en-US" altLang="zh-CN" sz="2800" b="1" dirty="0">
                <a:solidFill>
                  <a:schemeClr val="bg1"/>
                </a:solidFill>
                <a:latin typeface="+mn-ea"/>
              </a:rPr>
              <a:t>4</a:t>
            </a:r>
            <a:r>
              <a:rPr lang="zh-CN" altLang="en-US" sz="2800" b="1" dirty="0">
                <a:solidFill>
                  <a:schemeClr val="bg1"/>
                </a:solidFill>
                <a:latin typeface="+mn-ea"/>
              </a:rPr>
              <a:t>月</a:t>
            </a:r>
            <a:r>
              <a:rPr lang="en-US" altLang="zh-CN" sz="2800" b="1" dirty="0">
                <a:solidFill>
                  <a:schemeClr val="bg1"/>
                </a:solidFill>
                <a:latin typeface="+mn-ea"/>
              </a:rPr>
              <a:t>23</a:t>
            </a:r>
            <a:r>
              <a:rPr lang="zh-CN" altLang="en-US" sz="2800" b="1" dirty="0">
                <a:solidFill>
                  <a:schemeClr val="bg1"/>
                </a:solidFill>
                <a:latin typeface="+mn-ea"/>
              </a:rPr>
              <a:t>日，上海教区一批神父教友推举</a:t>
            </a:r>
            <a:r>
              <a:rPr lang="en-US" altLang="zh-CN" sz="2800" b="1" dirty="0">
                <a:solidFill>
                  <a:schemeClr val="bg1"/>
                </a:solidFill>
                <a:latin typeface="+mn-ea"/>
              </a:rPr>
              <a:t>67</a:t>
            </a:r>
            <a:r>
              <a:rPr lang="zh-CN" altLang="en-US" sz="2800" b="1" dirty="0">
                <a:solidFill>
                  <a:schemeClr val="bg1"/>
                </a:solidFill>
                <a:latin typeface="+mn-ea"/>
              </a:rPr>
              <a:t>岁的张家树为上海教区正权主教（未经教廷批准），由沈阳教区主教皮漱石主礼祝圣。张家树总结这一时期说：“我</a:t>
            </a:r>
            <a:r>
              <a:rPr lang="en-US" altLang="zh-CN" sz="2800" b="1" dirty="0">
                <a:solidFill>
                  <a:schemeClr val="bg1"/>
                </a:solidFill>
                <a:latin typeface="+mn-ea"/>
              </a:rPr>
              <a:t>60</a:t>
            </a:r>
            <a:r>
              <a:rPr lang="zh-CN" altLang="en-US" sz="2800" b="1" dirty="0">
                <a:solidFill>
                  <a:schemeClr val="bg1"/>
                </a:solidFill>
                <a:latin typeface="+mn-ea"/>
              </a:rPr>
              <a:t>年圣主教后，政府只叫我做两件事：写材料，交代自己，揭发他人。”</a:t>
            </a:r>
          </a:p>
        </p:txBody>
      </p:sp>
      <p:sp>
        <p:nvSpPr>
          <p:cNvPr id="3" name="TextBox 1">
            <a:extLst>
              <a:ext uri="{FF2B5EF4-FFF2-40B4-BE49-F238E27FC236}">
                <a16:creationId xmlns:a16="http://schemas.microsoft.com/office/drawing/2014/main" id="{19AB98FD-404F-4284-B597-50885C761782}"/>
              </a:ext>
            </a:extLst>
          </p:cNvPr>
          <p:cNvSpPr txBox="1"/>
          <p:nvPr/>
        </p:nvSpPr>
        <p:spPr>
          <a:xfrm>
            <a:off x="214282" y="142852"/>
            <a:ext cx="11849188" cy="1384995"/>
          </a:xfrm>
          <a:prstGeom prst="rect">
            <a:avLst/>
          </a:prstGeom>
          <a:noFill/>
        </p:spPr>
        <p:txBody>
          <a:bodyPr wrap="square" rtlCol="0">
            <a:spAutoFit/>
          </a:bodyPr>
          <a:lstStyle/>
          <a:p>
            <a:r>
              <a:rPr lang="zh-CN" altLang="en-US" sz="2800" b="1" dirty="0">
                <a:solidFill>
                  <a:schemeClr val="bg1"/>
                </a:solidFill>
                <a:latin typeface="+mn-ea"/>
              </a:rPr>
              <a:t>上海教区张家树和张士琅等</a:t>
            </a:r>
            <a:r>
              <a:rPr lang="en-US" altLang="zh-CN" sz="2800" b="1" dirty="0">
                <a:solidFill>
                  <a:schemeClr val="bg1"/>
                </a:solidFill>
                <a:latin typeface="+mn-ea"/>
              </a:rPr>
              <a:t>75</a:t>
            </a:r>
            <a:r>
              <a:rPr lang="zh-CN" altLang="en-US" sz="2800" b="1" dirty="0">
                <a:solidFill>
                  <a:schemeClr val="bg1"/>
                </a:solidFill>
                <a:latin typeface="+mn-ea"/>
              </a:rPr>
              <a:t>位神父联合签名发表</a:t>
            </a:r>
            <a:r>
              <a:rPr lang="en-US" altLang="zh-CN" sz="2800" b="1" dirty="0">
                <a:solidFill>
                  <a:schemeClr val="bg1"/>
                </a:solidFill>
                <a:latin typeface="+mn-ea"/>
              </a:rPr>
              <a:t>《</a:t>
            </a:r>
            <a:r>
              <a:rPr lang="zh-CN" altLang="en-US" sz="2800" b="1" dirty="0">
                <a:solidFill>
                  <a:schemeClr val="bg1"/>
                </a:solidFill>
                <a:latin typeface="+mn-ea"/>
              </a:rPr>
              <a:t>告神长教友书</a:t>
            </a:r>
            <a:r>
              <a:rPr lang="en-US" altLang="zh-CN" sz="2800" b="1" dirty="0">
                <a:solidFill>
                  <a:schemeClr val="bg1"/>
                </a:solidFill>
                <a:latin typeface="+mn-ea"/>
              </a:rPr>
              <a:t>》</a:t>
            </a:r>
            <a:r>
              <a:rPr lang="zh-CN" altLang="en-US" sz="2800" b="1" dirty="0">
                <a:solidFill>
                  <a:schemeClr val="bg1"/>
                </a:solidFill>
              </a:rPr>
              <a:t>张家树发言（沈保智神父宣读）</a:t>
            </a:r>
            <a:r>
              <a:rPr lang="zh-CN" altLang="en-US" sz="2800" b="1" dirty="0">
                <a:solidFill>
                  <a:schemeClr val="bg1"/>
                </a:solidFill>
                <a:latin typeface="+mn-ea"/>
              </a:rPr>
              <a:t>，开始独立自主、自办教会。</a:t>
            </a:r>
            <a:r>
              <a:rPr lang="en-US" altLang="zh-CN" sz="2800" b="1" dirty="0">
                <a:solidFill>
                  <a:schemeClr val="bg1"/>
                </a:solidFill>
                <a:latin typeface="+mn-ea"/>
              </a:rPr>
              <a:t>1956</a:t>
            </a:r>
            <a:r>
              <a:rPr lang="zh-CN" altLang="en-US" sz="2800" b="1" dirty="0">
                <a:solidFill>
                  <a:schemeClr val="bg1"/>
                </a:solidFill>
                <a:latin typeface="+mn-ea"/>
              </a:rPr>
              <a:t>年</a:t>
            </a:r>
            <a:r>
              <a:rPr lang="en-US" altLang="zh-CN" sz="2800" b="1" dirty="0">
                <a:solidFill>
                  <a:schemeClr val="bg1"/>
                </a:solidFill>
                <a:latin typeface="+mn-ea"/>
              </a:rPr>
              <a:t>1</a:t>
            </a:r>
            <a:r>
              <a:rPr lang="zh-CN" altLang="en-US" sz="2800" b="1" dirty="0">
                <a:solidFill>
                  <a:schemeClr val="bg1"/>
                </a:solidFill>
                <a:latin typeface="+mn-ea"/>
              </a:rPr>
              <a:t>月，张家树列席全国政协二届二次会议时，受到毛泽东、周恩来的接见。</a:t>
            </a:r>
          </a:p>
        </p:txBody>
      </p:sp>
      <p:sp>
        <p:nvSpPr>
          <p:cNvPr id="4" name="动作按钮: 后退或前一项 3">
            <a:hlinkClick r:id="rId2" action="ppaction://hlinksldjump"/>
            <a:extLst>
              <a:ext uri="{FF2B5EF4-FFF2-40B4-BE49-F238E27FC236}">
                <a16:creationId xmlns:a16="http://schemas.microsoft.com/office/drawing/2014/main" id="{A7DA81A3-2238-46C9-A78F-747D1E0EA467}"/>
              </a:ext>
            </a:extLst>
          </p:cNvPr>
          <p:cNvSpPr/>
          <p:nvPr/>
        </p:nvSpPr>
        <p:spPr>
          <a:xfrm>
            <a:off x="11563404" y="6309442"/>
            <a:ext cx="500066" cy="428628"/>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1970324836976427156.jpg">
            <a:extLst>
              <a:ext uri="{FF2B5EF4-FFF2-40B4-BE49-F238E27FC236}">
                <a16:creationId xmlns:a16="http://schemas.microsoft.com/office/drawing/2014/main" id="{C739F67A-677F-4C63-BE7A-0EDB23D70198}"/>
              </a:ext>
            </a:extLst>
          </p:cNvPr>
          <p:cNvPicPr>
            <a:picLocks noChangeAspect="1"/>
          </p:cNvPicPr>
          <p:nvPr/>
        </p:nvPicPr>
        <p:blipFill>
          <a:blip r:embed="rId3"/>
          <a:stretch>
            <a:fillRect/>
          </a:stretch>
        </p:blipFill>
        <p:spPr>
          <a:xfrm>
            <a:off x="128529" y="1527847"/>
            <a:ext cx="8001918" cy="5210223"/>
          </a:xfrm>
          <a:prstGeom prst="rect">
            <a:avLst/>
          </a:prstGeom>
          <a:ln>
            <a:noFill/>
          </a:ln>
          <a:effectLst>
            <a:softEdge rad="112500"/>
          </a:effectLst>
        </p:spPr>
      </p:pic>
    </p:spTree>
    <p:extLst>
      <p:ext uri="{BB962C8B-B14F-4D97-AF65-F5344CB8AC3E}">
        <p14:creationId xmlns:p14="http://schemas.microsoft.com/office/powerpoint/2010/main" val="199747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2000"/>
                                        <p:tgtEl>
                                          <p:spTgt spid="2"/>
                                        </p:tgtEl>
                                      </p:cBhvr>
                                    </p:animEffect>
                                  </p:childTnLst>
                                </p:cTn>
                              </p:par>
                            </p:childTnLst>
                          </p:cTn>
                        </p:par>
                        <p:par>
                          <p:cTn id="17" fill="hold">
                            <p:stCondLst>
                              <p:cond delay="3000"/>
                            </p:stCondLst>
                            <p:childTnLst>
                              <p:par>
                                <p:cTn id="18" presetID="1" presetClass="entr" presetSubtype="0" fill="hold" grpId="0" nodeType="afterEffect">
                                  <p:stCondLst>
                                    <p:cond delay="0"/>
                                  </p:stCondLst>
                                  <p:childTnLst>
                                    <p:set>
                                      <p:cBhvr>
                                        <p:cTn id="19"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BC6CC6-CE62-45FA-A48F-7BA86EB0D431}"/>
              </a:ext>
            </a:extLst>
          </p:cNvPr>
          <p:cNvSpPr txBox="1"/>
          <p:nvPr/>
        </p:nvSpPr>
        <p:spPr>
          <a:xfrm>
            <a:off x="124481" y="5538826"/>
            <a:ext cx="12067519" cy="1292662"/>
          </a:xfrm>
          <a:prstGeom prst="rect">
            <a:avLst/>
          </a:prstGeom>
          <a:noFill/>
        </p:spPr>
        <p:txBody>
          <a:bodyPr wrap="square" rtlCol="0">
            <a:spAutoFit/>
          </a:bodyPr>
          <a:lstStyle/>
          <a:p>
            <a:r>
              <a:rPr lang="en-US" altLang="zh-CN" sz="2600" b="1" dirty="0">
                <a:solidFill>
                  <a:schemeClr val="bg1"/>
                </a:solidFill>
                <a:latin typeface="+mn-ea"/>
              </a:rPr>
              <a:t>1966</a:t>
            </a:r>
            <a:r>
              <a:rPr lang="zh-CN" altLang="en-US" sz="2600" b="1" dirty="0">
                <a:solidFill>
                  <a:schemeClr val="bg1"/>
                </a:solidFill>
                <a:latin typeface="+mn-ea"/>
              </a:rPr>
              <a:t>年文革开始，蒯大富率领北京清华大学红卫兵“井冈山兵团”南下，以“破四旧”为名毁坏徐家汇圣依纳爵主教座堂，批斗神父和修女，并强迫他们污辱圣像和十字架。张家树对着圣像祈祷长跪不起。此后张家树被下放劳动，修伞、洗玻璃瓶。</a:t>
            </a:r>
          </a:p>
        </p:txBody>
      </p:sp>
      <p:pic>
        <p:nvPicPr>
          <p:cNvPr id="3" name="图片 2" descr="0033XIWUgy6QcavWkS044.jpg">
            <a:extLst>
              <a:ext uri="{FF2B5EF4-FFF2-40B4-BE49-F238E27FC236}">
                <a16:creationId xmlns:a16="http://schemas.microsoft.com/office/drawing/2014/main" id="{D1A3E5C1-7CA2-4FED-9114-294E6D5FC90E}"/>
              </a:ext>
            </a:extLst>
          </p:cNvPr>
          <p:cNvPicPr>
            <a:picLocks noChangeAspect="1"/>
          </p:cNvPicPr>
          <p:nvPr/>
        </p:nvPicPr>
        <p:blipFill>
          <a:blip r:embed="rId2"/>
          <a:stretch>
            <a:fillRect/>
          </a:stretch>
        </p:blipFill>
        <p:spPr>
          <a:xfrm>
            <a:off x="572877" y="-122216"/>
            <a:ext cx="10994576" cy="5746326"/>
          </a:xfrm>
          <a:prstGeom prst="rect">
            <a:avLst/>
          </a:prstGeom>
          <a:ln>
            <a:noFill/>
          </a:ln>
          <a:effectLst>
            <a:softEdge rad="112500"/>
          </a:effectLst>
        </p:spPr>
      </p:pic>
    </p:spTree>
    <p:extLst>
      <p:ext uri="{BB962C8B-B14F-4D97-AF65-F5344CB8AC3E}">
        <p14:creationId xmlns:p14="http://schemas.microsoft.com/office/powerpoint/2010/main" val="3810854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2800" dirty="0">
            <a:solidFill>
              <a:schemeClr val="bg1"/>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2024</TotalTime>
  <Words>1503</Words>
  <Application>Microsoft Office PowerPoint</Application>
  <PresentationFormat>Widescreen</PresentationFormat>
  <Paragraphs>53</Paragraphs>
  <Slides>29</Slides>
  <Notes>1</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29</vt:i4>
      </vt:variant>
    </vt:vector>
  </HeadingPairs>
  <TitlesOfParts>
    <vt:vector size="43" baseType="lpstr">
      <vt:lpstr>华文楷体</vt:lpstr>
      <vt:lpstr>华文琥珀</vt:lpstr>
      <vt:lpstr>华文隶书</vt:lpstr>
      <vt:lpstr>宋体</vt:lpstr>
      <vt:lpstr>Microsoft Yahei</vt:lpstr>
      <vt:lpstr>Microsoft Yahei</vt:lpstr>
      <vt:lpstr>方正粗黑宋简体</vt:lpstr>
      <vt:lpstr>方正舒体</vt:lpstr>
      <vt:lpstr>楷体</vt:lpstr>
      <vt:lpstr>等线</vt:lpstr>
      <vt:lpstr>等线 Light</vt:lpstr>
      <vt:lpstr>黑体</vt:lpstr>
      <vt:lpstr>Arial</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xu yixin</dc:creator>
  <cp:lastModifiedBy>DongCheng WANG</cp:lastModifiedBy>
  <cp:revision>196</cp:revision>
  <dcterms:created xsi:type="dcterms:W3CDTF">2021-02-13T01:50:58Z</dcterms:created>
  <dcterms:modified xsi:type="dcterms:W3CDTF">2024-05-29T14:26:14Z</dcterms:modified>
</cp:coreProperties>
</file>

<file path=docProps/thumbnail.jpeg>
</file>